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1" r:id="rId3"/>
    <p:sldId id="258" r:id="rId4"/>
    <p:sldId id="265" r:id="rId5"/>
    <p:sldId id="262" r:id="rId6"/>
    <p:sldId id="263" r:id="rId7"/>
    <p:sldId id="264" r:id="rId8"/>
    <p:sldId id="267" r:id="rId9"/>
    <p:sldId id="268" r:id="rId10"/>
    <p:sldId id="284" r:id="rId11"/>
    <p:sldId id="280" r:id="rId12"/>
    <p:sldId id="281" r:id="rId13"/>
    <p:sldId id="270" r:id="rId14"/>
    <p:sldId id="269" r:id="rId15"/>
    <p:sldId id="274" r:id="rId16"/>
    <p:sldId id="282" r:id="rId17"/>
    <p:sldId id="283" r:id="rId18"/>
    <p:sldId id="291" r:id="rId19"/>
    <p:sldId id="301" r:id="rId20"/>
    <p:sldId id="289" r:id="rId21"/>
    <p:sldId id="259" r:id="rId22"/>
    <p:sldId id="288" r:id="rId23"/>
    <p:sldId id="285" r:id="rId24"/>
    <p:sldId id="293" r:id="rId25"/>
    <p:sldId id="294" r:id="rId26"/>
    <p:sldId id="290" r:id="rId27"/>
    <p:sldId id="287" r:id="rId28"/>
    <p:sldId id="295" r:id="rId29"/>
    <p:sldId id="272" r:id="rId30"/>
    <p:sldId id="298" r:id="rId31"/>
    <p:sldId id="297" r:id="rId32"/>
    <p:sldId id="266" r:id="rId33"/>
    <p:sldId id="299" r:id="rId34"/>
    <p:sldId id="300"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082"/>
  </p:normalViewPr>
  <p:slideViewPr>
    <p:cSldViewPr snapToGrid="0">
      <p:cViewPr varScale="1">
        <p:scale>
          <a:sx n="107" d="100"/>
          <a:sy n="107" d="100"/>
        </p:scale>
        <p:origin x="128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2F6D8-B386-5348-83C2-B9AC12B21A3C}" type="datetimeFigureOut">
              <a:rPr lang="en-US" smtClean="0"/>
              <a:t>6/3/24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849E9-713C-4A45-8076-84102BAFFD06}" type="slidenum">
              <a:rPr lang="en-US" smtClean="0"/>
              <a:t>‹#›</a:t>
            </a:fld>
            <a:endParaRPr lang="en-US"/>
          </a:p>
        </p:txBody>
      </p:sp>
    </p:spTree>
    <p:extLst>
      <p:ext uri="{BB962C8B-B14F-4D97-AF65-F5344CB8AC3E}">
        <p14:creationId xmlns:p14="http://schemas.microsoft.com/office/powerpoint/2010/main" val="71819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linicaltrials.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streamline the slides</a:t>
            </a:r>
          </a:p>
        </p:txBody>
      </p:sp>
      <p:sp>
        <p:nvSpPr>
          <p:cNvPr id="4" name="Slide Number Placeholder 3"/>
          <p:cNvSpPr>
            <a:spLocks noGrp="1"/>
          </p:cNvSpPr>
          <p:nvPr>
            <p:ph type="sldNum" sz="quarter" idx="5"/>
          </p:nvPr>
        </p:nvSpPr>
        <p:spPr/>
        <p:txBody>
          <a:bodyPr/>
          <a:lstStyle/>
          <a:p>
            <a:fld id="{25A849E9-713C-4A45-8076-84102BAFFD06}" type="slidenum">
              <a:rPr lang="en-US" smtClean="0"/>
              <a:t>1</a:t>
            </a:fld>
            <a:endParaRPr lang="en-US"/>
          </a:p>
        </p:txBody>
      </p:sp>
    </p:spTree>
    <p:extLst>
      <p:ext uri="{BB962C8B-B14F-4D97-AF65-F5344CB8AC3E}">
        <p14:creationId xmlns:p14="http://schemas.microsoft.com/office/powerpoint/2010/main" val="153026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FFFF"/>
                </a:solidFill>
                <a:effectLst/>
                <a:latin typeface="Times"/>
              </a:rPr>
              <a:t>\</a:t>
            </a:r>
            <a:r>
              <a:rPr lang="en-US" sz="1800" dirty="0">
                <a:effectLst/>
                <a:latin typeface="Calibri" panose="020F0502020204030204" pitchFamily="34" charset="0"/>
                <a:ea typeface="Times New Roman" panose="02020603050405020304" pitchFamily="18" charset="0"/>
                <a:cs typeface="Aptos" panose="020B0004020202020204" pitchFamily="34" charset="0"/>
              </a:rPr>
              <a:t>We utilized data from </a:t>
            </a:r>
            <a:r>
              <a:rPr lang="en-US" sz="1800" u="sng" dirty="0">
                <a:solidFill>
                  <a:srgbClr val="0563C1"/>
                </a:solidFill>
                <a:effectLst/>
                <a:latin typeface="Calibri" panose="020F0502020204030204" pitchFamily="34" charset="0"/>
                <a:ea typeface="MS Gothic" panose="020B0609070205080204" pitchFamily="49" charset="-128"/>
                <a:cs typeface="Aptos" panose="020B0004020202020204" pitchFamily="34" charset="0"/>
                <a:hlinkClick r:id="rId3"/>
              </a:rPr>
              <a:t>clinicaltrials.gov</a:t>
            </a:r>
            <a:r>
              <a:rPr lang="en-US" sz="1800" dirty="0">
                <a:effectLst/>
                <a:latin typeface="Calibri" panose="020F0502020204030204" pitchFamily="34" charset="0"/>
                <a:ea typeface="Times New Roman" panose="02020603050405020304" pitchFamily="18" charset="0"/>
                <a:cs typeface="Aptos" panose="020B0004020202020204" pitchFamily="34" charset="0"/>
              </a:rPr>
              <a:t> (accessed Dec 25th, 2022) as parsed by Shi and Du</a:t>
            </a:r>
            <a:r>
              <a:rPr lang="en-US" sz="1800" dirty="0">
                <a:effectLst/>
                <a:latin typeface="Helvetica Neue" panose="02000503000000020004" pitchFamily="2" charset="0"/>
                <a:ea typeface="Times New Roman" panose="02020603050405020304" pitchFamily="18" charset="0"/>
                <a:cs typeface="Aptos" panose="020B0004020202020204" pitchFamily="34" charset="0"/>
              </a:rPr>
              <a:t> (Scientific Data; 2024),</a:t>
            </a:r>
            <a:r>
              <a:rPr lang="en-US" sz="1800" dirty="0">
                <a:effectLst/>
                <a:latin typeface="Calibri" panose="020F0502020204030204" pitchFamily="34" charset="0"/>
                <a:ea typeface="Times New Roman" panose="02020603050405020304" pitchFamily="18" charset="0"/>
                <a:cs typeface="Aptos" panose="020B0004020202020204" pitchFamily="34" charset="0"/>
              </a:rPr>
              <a:t> who trained a transformer natural language processing model (</a:t>
            </a:r>
            <a:r>
              <a:rPr lang="en-US" sz="1800" dirty="0" err="1">
                <a:effectLst/>
                <a:latin typeface="Calibri" panose="020F0502020204030204" pitchFamily="34" charset="0"/>
                <a:ea typeface="Times New Roman" panose="02020603050405020304" pitchFamily="18" charset="0"/>
                <a:cs typeface="Aptos" panose="020B0004020202020204" pitchFamily="34" charset="0"/>
              </a:rPr>
              <a:t>BioBERT</a:t>
            </a:r>
            <a:r>
              <a:rPr lang="en-US" sz="1800" dirty="0">
                <a:effectLst/>
                <a:latin typeface="Calibri" panose="020F0502020204030204" pitchFamily="34" charset="0"/>
                <a:ea typeface="Times New Roman" panose="02020603050405020304" pitchFamily="18" charset="0"/>
                <a:cs typeface="Aptos" panose="020B0004020202020204" pitchFamily="34" charset="0"/>
              </a:rPr>
              <a:t>) to extract study arm-level</a:t>
            </a:r>
            <a:r>
              <a:rPr lang="en-US" sz="1800" dirty="0">
                <a:effectLst/>
                <a:latin typeface="Calibri" panose="020F0502020204030204" pitchFamily="34" charset="0"/>
                <a:ea typeface="MS Gothic" panose="020B0609070205080204" pitchFamily="49" charset="-128"/>
                <a:cs typeface="Aptos" panose="020B0004020202020204" pitchFamily="34" charset="0"/>
              </a:rPr>
              <a:t> </a:t>
            </a:r>
            <a:r>
              <a:rPr lang="en-US" sz="1800" dirty="0">
                <a:effectLst/>
                <a:latin typeface="Calibri" panose="020F0502020204030204" pitchFamily="34" charset="0"/>
                <a:ea typeface="Times New Roman" panose="02020603050405020304" pitchFamily="18" charset="0"/>
                <a:cs typeface="Aptos" panose="020B0004020202020204" pitchFamily="34" charset="0"/>
              </a:rPr>
              <a:t>trial elements from each trial’s registration page. Based on a manual review of reported adverse effects, trials reporting at least one either plausible (e.g. ‘respiratory failure’) or definitive (e.g. ‘hypoventilation’) event of hypercapnic respiratory failure. Studies were categorized by condition under study and class of medication or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Aptos" panose="020B0004020202020204" pitchFamily="34" charset="0"/>
              </a:rPr>
              <a:t>plausible (e.g. ‘respiratory failure’) or definitive (e.g. ‘hypoventilation’) event of hypercapnic respiratory failure</a:t>
            </a:r>
            <a:endParaRPr lang="en-US" sz="1800" dirty="0">
              <a:effectLst/>
              <a:latin typeface="Helvetica Neue" panose="02000503000000020004" pitchFamily="2" charset="0"/>
              <a:ea typeface="Times New Roman" panose="02020603050405020304" pitchFamily="18" charset="0"/>
              <a:cs typeface="Aptos" panose="020B0004020202020204" pitchFamily="34" charset="0"/>
            </a:endParaRPr>
          </a:p>
          <a:p>
            <a:endParaRPr lang="en-US" dirty="0">
              <a:solidFill>
                <a:srgbClr val="FFFFFF"/>
              </a:solidFill>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least one definite hypercapnic respiratory adverse event was reported in 242 of the 6,429 (3.8%) completed trials and 139 of 5,300 (2.6%) of trials that have not reported outcomes</a:t>
            </a:r>
            <a:r>
              <a:rPr lang="en-US" dirty="0">
                <a:effectLst/>
              </a:rPr>
              <a:t> </a:t>
            </a:r>
            <a:endParaRPr lang="en-US" sz="1800" dirty="0">
              <a:effectLst/>
              <a:latin typeface="Calibri" panose="020F0502020204030204" pitchFamily="34" charset="0"/>
              <a:ea typeface="Times New Roman" panose="02020603050405020304" pitchFamily="18" charset="0"/>
              <a:cs typeface="Aptos" panose="020B0004020202020204" pitchFamily="34" charset="0"/>
            </a:endParaRPr>
          </a:p>
          <a:p>
            <a:endParaRPr lang="en-US" dirty="0">
              <a:solidFill>
                <a:srgbClr val="FFFFFF"/>
              </a:solidFill>
              <a:effectLst/>
              <a:latin typeface="Times"/>
            </a:endParaRPr>
          </a:p>
          <a:p>
            <a:endParaRPr lang="en-US" dirty="0">
              <a:solidFill>
                <a:srgbClr val="FFFFFF"/>
              </a:solidFill>
              <a:effectLst/>
              <a:latin typeface="Times"/>
            </a:endParaRPr>
          </a:p>
          <a:p>
            <a:endParaRPr lang="en-US" dirty="0">
              <a:solidFill>
                <a:srgbClr val="FFFFFF"/>
              </a:solidFill>
              <a:effectLst/>
              <a:latin typeface="Times"/>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6,429 trials (summarizing data from 4,863,170 participants) reported both outcome and adverse event data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clinicaltrials.gov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an additional 5,300 trials (4,097,827 participants) uploaded at least one adverse event. At least one definite hypercapnic respiratory adverse event was reported in 242 of the 6,429 (3.8%) completed trials and 139 of 5,300 (2.6%) of trials that have not reported outcomes. </a:t>
            </a:r>
            <a:endParaRPr lang="en-US" dirty="0">
              <a:solidFill>
                <a:srgbClr val="FFFFFF"/>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14</a:t>
            </a:fld>
            <a:endParaRPr lang="en-US"/>
          </a:p>
        </p:txBody>
      </p:sp>
    </p:spTree>
    <p:extLst>
      <p:ext uri="{BB962C8B-B14F-4D97-AF65-F5344CB8AC3E}">
        <p14:creationId xmlns:p14="http://schemas.microsoft.com/office/powerpoint/2010/main" val="98508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Still needs mortality, stratification by location of BG (</a:t>
            </a:r>
            <a:r>
              <a:rPr lang="en-US" sz="1200" dirty="0" err="1"/>
              <a:t>Emerg</a:t>
            </a:r>
            <a:r>
              <a:rPr lang="en-US" sz="1200" dirty="0"/>
              <a:t> vs </a:t>
            </a:r>
            <a:r>
              <a:rPr lang="en-US" sz="1200" dirty="0" err="1"/>
              <a:t>Inp</a:t>
            </a:r>
            <a:r>
              <a:rPr lang="en-US" sz="1200" dirty="0"/>
              <a:t>. vs ICU). </a:t>
            </a:r>
          </a:p>
          <a:p>
            <a:pPr marL="342900" indent="-342900">
              <a:buFont typeface="Arial" panose="020B0604020202020204" pitchFamily="34" charset="0"/>
              <a:buChar char="•"/>
            </a:pPr>
            <a:r>
              <a:rPr lang="en-US" sz="1200" dirty="0"/>
              <a:t>Limitation: Chronic Prognosis, Outcomes only In-Hosp Poor Time Resolution on BG vs Events. </a:t>
            </a:r>
          </a:p>
          <a:p>
            <a:endParaRPr lang="en-US" dirty="0"/>
          </a:p>
          <a:p>
            <a:endParaRPr lang="en-US" dirty="0"/>
          </a:p>
          <a:p>
            <a:r>
              <a:rPr lang="en-US" dirty="0"/>
              <a:t>Finish up the inverse propensity weighting. </a:t>
            </a:r>
          </a:p>
        </p:txBody>
      </p:sp>
      <p:sp>
        <p:nvSpPr>
          <p:cNvPr id="4" name="Slide Number Placeholder 3"/>
          <p:cNvSpPr>
            <a:spLocks noGrp="1"/>
          </p:cNvSpPr>
          <p:nvPr>
            <p:ph type="sldNum" sz="quarter" idx="5"/>
          </p:nvPr>
        </p:nvSpPr>
        <p:spPr/>
        <p:txBody>
          <a:bodyPr/>
          <a:lstStyle/>
          <a:p>
            <a:fld id="{25A849E9-713C-4A45-8076-84102BAFFD06}" type="slidenum">
              <a:rPr lang="en-US" smtClean="0"/>
              <a:t>15</a:t>
            </a:fld>
            <a:endParaRPr lang="en-US"/>
          </a:p>
        </p:txBody>
      </p:sp>
    </p:spTree>
    <p:extLst>
      <p:ext uri="{BB962C8B-B14F-4D97-AF65-F5344CB8AC3E}">
        <p14:creationId xmlns:p14="http://schemas.microsoft.com/office/powerpoint/2010/main" val="1297879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21</a:t>
            </a:fld>
            <a:endParaRPr lang="en-US"/>
          </a:p>
        </p:txBody>
      </p:sp>
    </p:spTree>
    <p:extLst>
      <p:ext uri="{BB962C8B-B14F-4D97-AF65-F5344CB8AC3E}">
        <p14:creationId xmlns:p14="http://schemas.microsoft.com/office/powerpoint/2010/main" val="14640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clinical questions that need to be answered in chronic respiratory failure (and medicine in general) – that business as usual isn’t going to get us there. We need to be able to run studies – ideally randomized trials, but not always – more efficiently and get more information out of the ones we do run. </a:t>
            </a:r>
          </a:p>
          <a:p>
            <a:endParaRPr lang="en-US" dirty="0"/>
          </a:p>
          <a:p>
            <a:endParaRPr lang="en-US" dirty="0"/>
          </a:p>
          <a:p>
            <a:r>
              <a:rPr lang="en-US" dirty="0"/>
              <a:t>Evidence synthesis? </a:t>
            </a:r>
          </a:p>
        </p:txBody>
      </p:sp>
      <p:sp>
        <p:nvSpPr>
          <p:cNvPr id="4" name="Slide Number Placeholder 3"/>
          <p:cNvSpPr>
            <a:spLocks noGrp="1"/>
          </p:cNvSpPr>
          <p:nvPr>
            <p:ph type="sldNum" sz="quarter" idx="5"/>
          </p:nvPr>
        </p:nvSpPr>
        <p:spPr/>
        <p:txBody>
          <a:bodyPr/>
          <a:lstStyle/>
          <a:p>
            <a:fld id="{25A849E9-713C-4A45-8076-84102BAFFD06}" type="slidenum">
              <a:rPr lang="en-US" smtClean="0"/>
              <a:t>22</a:t>
            </a:fld>
            <a:endParaRPr lang="en-US"/>
          </a:p>
        </p:txBody>
      </p:sp>
    </p:spTree>
    <p:extLst>
      <p:ext uri="{BB962C8B-B14F-4D97-AF65-F5344CB8AC3E}">
        <p14:creationId xmlns:p14="http://schemas.microsoft.com/office/powerpoint/2010/main" val="3643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a:t>
            </a:r>
            <a:r>
              <a:rPr lang="en-US" i="1" dirty="0">
                <a:effectLst/>
                <a:latin typeface="Helvetica Neue" panose="02000503000000020004" pitchFamily="2" charset="0"/>
              </a:rPr>
              <a:t>Variability, in itself, is not bad but may be an indicator that some physicians are not maintaining an adequate standard of care” </a:t>
            </a:r>
            <a:endParaRPr lang="en-US" dirty="0">
              <a:effectLst/>
              <a:latin typeface="Helvetica Neue" panose="02000503000000020004" pitchFamily="2" charset="0"/>
            </a:endParaRPr>
          </a:p>
          <a:p>
            <a:r>
              <a:rPr lang="en-US" dirty="0">
                <a:effectLst/>
                <a:latin typeface="Helvetica Neue" panose="02000503000000020004" pitchFamily="2" charset="0"/>
              </a:rPr>
              <a:t>—&gt; or, that a consistent standard of care is clearly established </a:t>
            </a:r>
          </a:p>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23</a:t>
            </a:fld>
            <a:endParaRPr lang="en-US"/>
          </a:p>
        </p:txBody>
      </p:sp>
    </p:spTree>
    <p:extLst>
      <p:ext uri="{BB962C8B-B14F-4D97-AF65-F5344CB8AC3E}">
        <p14:creationId xmlns:p14="http://schemas.microsoft.com/office/powerpoint/2010/main" val="99036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25</a:t>
            </a:fld>
            <a:endParaRPr lang="en-US"/>
          </a:p>
        </p:txBody>
      </p:sp>
    </p:spTree>
    <p:extLst>
      <p:ext uri="{BB962C8B-B14F-4D97-AF65-F5344CB8AC3E}">
        <p14:creationId xmlns:p14="http://schemas.microsoft.com/office/powerpoint/2010/main" val="253034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30</a:t>
            </a:fld>
            <a:endParaRPr lang="en-US"/>
          </a:p>
        </p:txBody>
      </p:sp>
    </p:spTree>
    <p:extLst>
      <p:ext uri="{BB962C8B-B14F-4D97-AF65-F5344CB8AC3E}">
        <p14:creationId xmlns:p14="http://schemas.microsoft.com/office/powerpoint/2010/main" val="209169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a pessimistic estimate as it includes all studies (variable quality, other devices suboptimal equipment placement)</a:t>
            </a:r>
          </a:p>
        </p:txBody>
      </p:sp>
      <p:sp>
        <p:nvSpPr>
          <p:cNvPr id="4" name="Slide Number Placeholder 3"/>
          <p:cNvSpPr>
            <a:spLocks noGrp="1"/>
          </p:cNvSpPr>
          <p:nvPr>
            <p:ph type="sldNum" sz="quarter" idx="5"/>
          </p:nvPr>
        </p:nvSpPr>
        <p:spPr/>
        <p:txBody>
          <a:bodyPr/>
          <a:lstStyle/>
          <a:p>
            <a:fld id="{25A849E9-713C-4A45-8076-84102BAFFD06}" type="slidenum">
              <a:rPr lang="en-US" smtClean="0"/>
              <a:t>32</a:t>
            </a:fld>
            <a:endParaRPr lang="en-US"/>
          </a:p>
        </p:txBody>
      </p:sp>
    </p:spTree>
    <p:extLst>
      <p:ext uri="{BB962C8B-B14F-4D97-AF65-F5344CB8AC3E}">
        <p14:creationId xmlns:p14="http://schemas.microsoft.com/office/powerpoint/2010/main" val="372103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35</a:t>
            </a:fld>
            <a:endParaRPr lang="en-US"/>
          </a:p>
        </p:txBody>
      </p:sp>
    </p:spTree>
    <p:extLst>
      <p:ext uri="{BB962C8B-B14F-4D97-AF65-F5344CB8AC3E}">
        <p14:creationId xmlns:p14="http://schemas.microsoft.com/office/powerpoint/2010/main" val="115043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 </a:t>
            </a:r>
            <a:r>
              <a:rPr lang="en-US" i="1" dirty="0">
                <a:effectLst/>
                <a:latin typeface="Helvetica Neue" panose="02000503000000020004" pitchFamily="2" charset="0"/>
              </a:rPr>
              <a:t>INT framework: </a:t>
            </a:r>
            <a:r>
              <a:rPr lang="en-US" dirty="0">
                <a:effectLst/>
                <a:latin typeface="Helvetica Neue" panose="02000503000000020004" pitchFamily="2" charset="0"/>
              </a:rPr>
              <a:t>Importance, </a:t>
            </a:r>
            <a:r>
              <a:rPr lang="en-US" dirty="0" err="1">
                <a:effectLst/>
                <a:latin typeface="Helvetica Neue" panose="02000503000000020004" pitchFamily="2" charset="0"/>
              </a:rPr>
              <a:t>Neglectedness</a:t>
            </a:r>
            <a:r>
              <a:rPr lang="en-US" dirty="0">
                <a:effectLst/>
                <a:latin typeface="Helvetica Neue" panose="02000503000000020004" pitchFamily="2" charset="0"/>
              </a:rPr>
              <a:t>, and Tractability.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Importance: how many are effected and how intensely? Available data suggests that any-cause hypercapnia is as common as decompensated cirrhosis. Additionally, research on patients who are identified to have hypercapnic respiratory failure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err="1">
                <a:effectLst/>
                <a:latin typeface="Helvetica Neue" panose="02000503000000020004" pitchFamily="2" charset="0"/>
              </a:rPr>
              <a:t>Neglectedness</a:t>
            </a:r>
            <a:r>
              <a:rPr lang="en-US" i="1" dirty="0">
                <a:effectLst/>
                <a:latin typeface="Helvetica Neue" panose="02000503000000020004" pitchFamily="2" charset="0"/>
              </a:rPr>
              <a:t>: how many other individuals are working on this?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How would one estimate the </a:t>
            </a:r>
            <a:r>
              <a:rPr lang="en-US" i="1" dirty="0" err="1">
                <a:effectLst/>
                <a:latin typeface="Helvetica Neue" panose="02000503000000020004" pitchFamily="2" charset="0"/>
              </a:rPr>
              <a:t>neglectedness</a:t>
            </a:r>
            <a:r>
              <a:rPr lang="en-US" i="1" dirty="0">
                <a:effectLst/>
                <a:latin typeface="Helvetica Neue" panose="02000503000000020004" pitchFamily="2" charset="0"/>
              </a:rPr>
              <a:t> of the issue?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-There are few other research </a:t>
            </a:r>
            <a:r>
              <a:rPr lang="en-US" i="1" dirty="0" err="1">
                <a:effectLst/>
                <a:latin typeface="Helvetica Neue" panose="02000503000000020004" pitchFamily="2" charset="0"/>
              </a:rPr>
              <a:t>gruops</a:t>
            </a:r>
            <a:r>
              <a:rPr lang="en-US" i="1" dirty="0">
                <a:effectLst/>
                <a:latin typeface="Helvetica Neue" panose="02000503000000020004" pitchFamily="2" charset="0"/>
              </a:rPr>
              <a:t> focusing on the issue. </a:t>
            </a:r>
            <a:endParaRPr lang="en-US" dirty="0">
              <a:effectLst/>
              <a:latin typeface="Helvetica Neue" panose="02000503000000020004" pitchFamily="2" charset="0"/>
            </a:endParaRPr>
          </a:p>
          <a:p>
            <a:r>
              <a:rPr lang="en-US" i="1" dirty="0">
                <a:effectLst/>
                <a:latin typeface="Helvetica Neue" panose="02000503000000020004" pitchFamily="2" charset="0"/>
              </a:rPr>
              <a:t>-It is only recently that calls to consider chronic respiratory failure as it’s own pathway, in need of shared care processes [ats citation]</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You could also argue this population has been neglected because of the role of intractable, and often moralized, medical problems: obesity and opiate use.. and thus they may not generate as much research attention - despite being equally needy.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Tractability: can we make headway?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In the short term - the argument for tractability is that we’ve already generated some simple, proof-of-concept predictive modeling of the presence of chronic hypercapnic respiratory failure that shows performance that is robust to a variety of checks aimed at approximating the impact of partial verification. Furthermore, we have demonstrated that these predictors are based on physiologic principles, and thus are likely causally related - increasing the propensity.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Lastly, we believe this is tractable because </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2</a:t>
            </a:fld>
            <a:endParaRPr lang="en-US"/>
          </a:p>
        </p:txBody>
      </p:sp>
    </p:spTree>
    <p:extLst>
      <p:ext uri="{BB962C8B-B14F-4D97-AF65-F5344CB8AC3E}">
        <p14:creationId xmlns:p14="http://schemas.microsoft.com/office/powerpoint/2010/main" val="111390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4</a:t>
            </a:fld>
            <a:endParaRPr lang="en-US"/>
          </a:p>
        </p:txBody>
      </p:sp>
    </p:spTree>
    <p:extLst>
      <p:ext uri="{BB962C8B-B14F-4D97-AF65-F5344CB8AC3E}">
        <p14:creationId xmlns:p14="http://schemas.microsoft.com/office/powerpoint/2010/main" val="24902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study-level weight loss predicts the</a:t>
            </a:r>
            <a:endParaRPr lang="en-US" dirty="0">
              <a:effectLst/>
              <a:latin typeface="Helvetica" pitchFamily="2" charset="0"/>
            </a:endParaRPr>
          </a:p>
          <a:p>
            <a:r>
              <a:rPr lang="en-US" i="1" dirty="0">
                <a:effectLst/>
                <a:latin typeface="Helvetica" pitchFamily="2" charset="0"/>
              </a:rPr>
              <a:t>mean change in AHI (p = 0.005, Figure </a:t>
            </a:r>
            <a:r>
              <a:rPr lang="en-US" i="1" dirty="0">
                <a:solidFill>
                  <a:srgbClr val="0000FF"/>
                </a:solidFill>
                <a:effectLst/>
                <a:latin typeface="Helvetica" pitchFamily="2" charset="0"/>
              </a:rPr>
              <a:t>4</a:t>
            </a:r>
            <a:r>
              <a:rPr lang="en-US" i="1" dirty="0">
                <a:effectLst/>
                <a:latin typeface="Helvetica" pitchFamily="2" charset="0"/>
              </a:rPr>
              <a:t>), with a 1% average weight</a:t>
            </a:r>
            <a:endParaRPr lang="en-US" dirty="0">
              <a:effectLst/>
              <a:latin typeface="Helvetica" pitchFamily="2" charset="0"/>
            </a:endParaRPr>
          </a:p>
          <a:p>
            <a:r>
              <a:rPr lang="en-US" i="1" dirty="0">
                <a:effectLst/>
                <a:latin typeface="Helvetica" pitchFamily="2" charset="0"/>
              </a:rPr>
              <a:t>loss expected to cause a 0.45 events per hour decrease in AHI (95%</a:t>
            </a:r>
            <a:endParaRPr lang="en-US" dirty="0">
              <a:effectLst/>
              <a:latin typeface="Helvetica" pitchFamily="2" charset="0"/>
            </a:endParaRPr>
          </a:p>
          <a:p>
            <a:r>
              <a:rPr lang="en-US" i="1" dirty="0">
                <a:effectLst/>
                <a:latin typeface="Helvetica" pitchFamily="2" charset="0"/>
              </a:rPr>
              <a:t>CI: 0.18–0.73 events per hour).</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5</a:t>
            </a:fld>
            <a:endParaRPr lang="en-US"/>
          </a:p>
        </p:txBody>
      </p:sp>
    </p:spTree>
    <p:extLst>
      <p:ext uri="{BB962C8B-B14F-4D97-AF65-F5344CB8AC3E}">
        <p14:creationId xmlns:p14="http://schemas.microsoft.com/office/powerpoint/2010/main" val="34235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6</a:t>
            </a:fld>
            <a:endParaRPr lang="en-US"/>
          </a:p>
        </p:txBody>
      </p:sp>
    </p:spTree>
    <p:extLst>
      <p:ext uri="{BB962C8B-B14F-4D97-AF65-F5344CB8AC3E}">
        <p14:creationId xmlns:p14="http://schemas.microsoft.com/office/powerpoint/2010/main" val="331446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8</a:t>
            </a:fld>
            <a:endParaRPr lang="en-US"/>
          </a:p>
        </p:txBody>
      </p:sp>
    </p:spTree>
    <p:extLst>
      <p:ext uri="{BB962C8B-B14F-4D97-AF65-F5344CB8AC3E}">
        <p14:creationId xmlns:p14="http://schemas.microsoft.com/office/powerpoint/2010/main" val="384732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11</a:t>
            </a:fld>
            <a:endParaRPr lang="en-US"/>
          </a:p>
        </p:txBody>
      </p:sp>
    </p:spTree>
    <p:extLst>
      <p:ext uri="{BB962C8B-B14F-4D97-AF65-F5344CB8AC3E}">
        <p14:creationId xmlns:p14="http://schemas.microsoft.com/office/powerpoint/2010/main" val="275955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12</a:t>
            </a:fld>
            <a:endParaRPr lang="en-US"/>
          </a:p>
        </p:txBody>
      </p:sp>
    </p:spTree>
    <p:extLst>
      <p:ext uri="{BB962C8B-B14F-4D97-AF65-F5344CB8AC3E}">
        <p14:creationId xmlns:p14="http://schemas.microsoft.com/office/powerpoint/2010/main" val="1053789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49E9-713C-4A45-8076-84102BAFFD06}" type="slidenum">
              <a:rPr lang="en-US" smtClean="0"/>
              <a:t>13</a:t>
            </a:fld>
            <a:endParaRPr lang="en-US"/>
          </a:p>
        </p:txBody>
      </p:sp>
    </p:spTree>
    <p:extLst>
      <p:ext uri="{BB962C8B-B14F-4D97-AF65-F5344CB8AC3E}">
        <p14:creationId xmlns:p14="http://schemas.microsoft.com/office/powerpoint/2010/main" val="137247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0271-1E2B-F91B-337E-928BCB198E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6F9D60-6311-EC28-A886-8048CC69E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2B285C-405A-B128-E6C6-4C12137FC89C}"/>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88CD004F-4FE3-B049-E684-2F7FD8A8E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91A74-DEAF-7473-46AB-4B6A34EE7124}"/>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160661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4ECC-2451-5532-78D9-C818D27125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32826D-46C0-1AD0-34BA-F2CE6191FC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D23B0-0DA3-4D8B-5FA2-353284B334D2}"/>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6CDEBC91-9330-15C9-4340-643323968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9B5C2-798D-872D-C432-54A640DA28ED}"/>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956521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1AFC26-A73C-0061-BFAC-04684F69D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4113B6-2344-682C-D6A5-42A44EB0DC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8E1E0-B777-A1DC-3619-D39AEFC5269D}"/>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687E6D1E-E08B-5BAC-6AFC-829319D49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822A6-813D-F10D-4064-5E1ADCCF5112}"/>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102861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2E42-B8E8-1FE8-74D0-7D871B4826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F6F172-AFFF-2261-2E1B-1EA6BACD9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C8341-C8C2-5B74-0623-648672417C43}"/>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1CC9C530-ACF1-99A5-C4DE-C79830D33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F8EE3-A042-0366-14C8-DBD34A7CA8E1}"/>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235917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A47D-8619-6C20-A061-95C132D9C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0D481-7D89-246D-928B-E0FDD71271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32245-DB46-29EA-8150-E27759788404}"/>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BC2746F0-3103-1416-821F-51BFEB5EB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8514C-99AA-A4E1-B9D0-8D7EAD6008E9}"/>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121823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3878-9112-1DC2-F41F-A451395C2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164C0-24AC-E631-DC20-3BEFB59F35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376F22-1024-9442-44F8-56CEE161E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8543C-19C8-98A8-60AC-3C2EB3A9B46F}"/>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6" name="Footer Placeholder 5">
            <a:extLst>
              <a:ext uri="{FF2B5EF4-FFF2-40B4-BE49-F238E27FC236}">
                <a16:creationId xmlns:a16="http://schemas.microsoft.com/office/drawing/2014/main" id="{E38F6031-D3C8-C408-0C0B-D6858143E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81042-CC54-2E53-84EF-31A1E4D4967E}"/>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335117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3122-8D33-1F02-17CA-1707A3CE87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95ED19-9437-1F1F-8328-893E5C99C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654CCE-24EB-5ADC-548A-FEFDE13B2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9286F-ECBC-DD91-DFA5-D829BDFFD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0E3F76-C1F1-45D9-B22A-93AC8BC19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73AFC-F01A-F7EF-9353-EAB12E8B5506}"/>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8" name="Footer Placeholder 7">
            <a:extLst>
              <a:ext uri="{FF2B5EF4-FFF2-40B4-BE49-F238E27FC236}">
                <a16:creationId xmlns:a16="http://schemas.microsoft.com/office/drawing/2014/main" id="{45C5E453-6A12-3220-B1DA-D34511401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AD25A9-128E-7A03-C7CB-BC85F7E8F678}"/>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340426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5C77-B9D1-1EBA-4E84-CA3505373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7AA20F-7095-B2AA-C998-DF5B80AA77CD}"/>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4" name="Footer Placeholder 3">
            <a:extLst>
              <a:ext uri="{FF2B5EF4-FFF2-40B4-BE49-F238E27FC236}">
                <a16:creationId xmlns:a16="http://schemas.microsoft.com/office/drawing/2014/main" id="{47F070CB-E087-817A-372A-DAE396A28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2C13C9-03E9-58DE-6D19-8C884F6CEC86}"/>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197447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D4B59-18C5-357C-5A95-23C9F8F2BA1E}"/>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3" name="Footer Placeholder 2">
            <a:extLst>
              <a:ext uri="{FF2B5EF4-FFF2-40B4-BE49-F238E27FC236}">
                <a16:creationId xmlns:a16="http://schemas.microsoft.com/office/drawing/2014/main" id="{E235FD7A-060F-74E9-A541-DB7E431901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57B50-9BD2-234D-8966-B7A7B7DCDA7C}"/>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3543357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8591-7DCE-3B3E-179B-E0BD85201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84A00F-06D9-ABC9-E775-C44BB26A1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9D2BF7-71A9-1B53-5C60-0CE358E3C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824CD-821C-B042-F90B-4550746061AC}"/>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6" name="Footer Placeholder 5">
            <a:extLst>
              <a:ext uri="{FF2B5EF4-FFF2-40B4-BE49-F238E27FC236}">
                <a16:creationId xmlns:a16="http://schemas.microsoft.com/office/drawing/2014/main" id="{D3570195-B93F-EAF0-3BED-1BB147402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C9532-3FAF-A4F2-E241-F374E04678DC}"/>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2657886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3998-1655-3394-6EEC-15347016F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01CAB4-8469-8191-05A2-FAB839EAA1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143A1-CD3A-3832-4249-014D5639A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ABFF7-5379-D9A7-0C65-3564603D4663}"/>
              </a:ext>
            </a:extLst>
          </p:cNvPr>
          <p:cNvSpPr>
            <a:spLocks noGrp="1"/>
          </p:cNvSpPr>
          <p:nvPr>
            <p:ph type="dt" sz="half" idx="10"/>
          </p:nvPr>
        </p:nvSpPr>
        <p:spPr/>
        <p:txBody>
          <a:bodyPr/>
          <a:lstStyle/>
          <a:p>
            <a:fld id="{2990C82B-5B6D-724E-8ABD-4139CDAD8532}" type="datetimeFigureOut">
              <a:rPr lang="en-US" smtClean="0"/>
              <a:t>6/3/24</a:t>
            </a:fld>
            <a:endParaRPr lang="en-US"/>
          </a:p>
        </p:txBody>
      </p:sp>
      <p:sp>
        <p:nvSpPr>
          <p:cNvPr id="6" name="Footer Placeholder 5">
            <a:extLst>
              <a:ext uri="{FF2B5EF4-FFF2-40B4-BE49-F238E27FC236}">
                <a16:creationId xmlns:a16="http://schemas.microsoft.com/office/drawing/2014/main" id="{9A84C5F1-A6AE-7D70-C667-9C57EFB1C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B58F5-D14E-E16E-4AF7-284B2A29A809}"/>
              </a:ext>
            </a:extLst>
          </p:cNvPr>
          <p:cNvSpPr>
            <a:spLocks noGrp="1"/>
          </p:cNvSpPr>
          <p:nvPr>
            <p:ph type="sldNum" sz="quarter" idx="12"/>
          </p:nvPr>
        </p:nvSpPr>
        <p:spPr/>
        <p:txBody>
          <a:bodyPr/>
          <a:lstStyle/>
          <a:p>
            <a:fld id="{BF1BFC42-F40A-7E41-808C-E635B0A05C5B}" type="slidenum">
              <a:rPr lang="en-US" smtClean="0"/>
              <a:t>‹#›</a:t>
            </a:fld>
            <a:endParaRPr lang="en-US"/>
          </a:p>
        </p:txBody>
      </p:sp>
    </p:spTree>
    <p:extLst>
      <p:ext uri="{BB962C8B-B14F-4D97-AF65-F5344CB8AC3E}">
        <p14:creationId xmlns:p14="http://schemas.microsoft.com/office/powerpoint/2010/main" val="383039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AC3A5-E8CD-C5AD-5ABC-3CE82C404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3B6E34-3F21-8A97-C14D-D479B3A88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BB327-3375-D495-FF93-E0F8959C2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90C82B-5B6D-724E-8ABD-4139CDAD8532}" type="datetimeFigureOut">
              <a:rPr lang="en-US" smtClean="0"/>
              <a:t>6/3/24</a:t>
            </a:fld>
            <a:endParaRPr lang="en-US"/>
          </a:p>
        </p:txBody>
      </p:sp>
      <p:sp>
        <p:nvSpPr>
          <p:cNvPr id="5" name="Footer Placeholder 4">
            <a:extLst>
              <a:ext uri="{FF2B5EF4-FFF2-40B4-BE49-F238E27FC236}">
                <a16:creationId xmlns:a16="http://schemas.microsoft.com/office/drawing/2014/main" id="{9952ED5B-55A5-BEF8-C31D-75480A3B1D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0E4AFA-7B66-7DB9-7FE2-5303560E7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1BFC42-F40A-7E41-808C-E635B0A05C5B}" type="slidenum">
              <a:rPr lang="en-US" smtClean="0"/>
              <a:t>‹#›</a:t>
            </a:fld>
            <a:endParaRPr lang="en-US"/>
          </a:p>
        </p:txBody>
      </p:sp>
    </p:spTree>
    <p:extLst>
      <p:ext uri="{BB962C8B-B14F-4D97-AF65-F5344CB8AC3E}">
        <p14:creationId xmlns:p14="http://schemas.microsoft.com/office/powerpoint/2010/main" val="1384861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E7B6-40B5-6928-B0FD-1F3F129554E7}"/>
              </a:ext>
            </a:extLst>
          </p:cNvPr>
          <p:cNvSpPr>
            <a:spLocks noGrp="1"/>
          </p:cNvSpPr>
          <p:nvPr>
            <p:ph type="ctrTitle"/>
          </p:nvPr>
        </p:nvSpPr>
        <p:spPr/>
        <p:txBody>
          <a:bodyPr>
            <a:normAutofit/>
          </a:bodyPr>
          <a:lstStyle/>
          <a:p>
            <a:r>
              <a:rPr lang="en-US" dirty="0"/>
              <a:t>Who has hypercapnia and how much should we care?</a:t>
            </a:r>
          </a:p>
        </p:txBody>
      </p:sp>
      <p:sp>
        <p:nvSpPr>
          <p:cNvPr id="3" name="Subtitle 2">
            <a:extLst>
              <a:ext uri="{FF2B5EF4-FFF2-40B4-BE49-F238E27FC236}">
                <a16:creationId xmlns:a16="http://schemas.microsoft.com/office/drawing/2014/main" id="{6B544A16-D911-11A7-E922-B8709F48742A}"/>
              </a:ext>
            </a:extLst>
          </p:cNvPr>
          <p:cNvSpPr>
            <a:spLocks noGrp="1"/>
          </p:cNvSpPr>
          <p:nvPr>
            <p:ph type="subTitle" idx="1"/>
          </p:nvPr>
        </p:nvSpPr>
        <p:spPr/>
        <p:txBody>
          <a:bodyPr>
            <a:normAutofit fontScale="62500" lnSpcReduction="20000"/>
          </a:bodyPr>
          <a:lstStyle/>
          <a:p>
            <a:r>
              <a:rPr lang="en-US" dirty="0"/>
              <a:t>BRIAN LOCKE PGR</a:t>
            </a:r>
          </a:p>
          <a:p>
            <a:r>
              <a:rPr lang="en-US" dirty="0"/>
              <a:t>(Title Redacted) </a:t>
            </a:r>
          </a:p>
          <a:p>
            <a:r>
              <a:rPr lang="en-US" dirty="0"/>
              <a:t>This work is supported by the American Thoracic Society ASPIRE Fellowship and the National Institutes of Health under the Ruth L. Kirschstein National Research Service Award 5T32HL105321 </a:t>
            </a:r>
          </a:p>
          <a:p>
            <a:r>
              <a:rPr lang="en-US" dirty="0"/>
              <a:t>Disclosure: I hold a financial stake and advise a local startup called Mountain Biometrics (focused on data processing of wearable sensor data) </a:t>
            </a:r>
          </a:p>
          <a:p>
            <a:endParaRPr lang="en-US" dirty="0"/>
          </a:p>
          <a:p>
            <a:endParaRPr lang="en-US" dirty="0"/>
          </a:p>
        </p:txBody>
      </p:sp>
    </p:spTree>
    <p:extLst>
      <p:ext uri="{BB962C8B-B14F-4D97-AF65-F5344CB8AC3E}">
        <p14:creationId xmlns:p14="http://schemas.microsoft.com/office/powerpoint/2010/main" val="1336590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FCAD-598D-22DC-E6EE-C741470D1D37}"/>
              </a:ext>
            </a:extLst>
          </p:cNvPr>
          <p:cNvSpPr>
            <a:spLocks noGrp="1"/>
          </p:cNvSpPr>
          <p:nvPr>
            <p:ph type="title"/>
          </p:nvPr>
        </p:nvSpPr>
        <p:spPr/>
        <p:txBody>
          <a:bodyPr/>
          <a:lstStyle/>
          <a:p>
            <a:r>
              <a:rPr lang="en-US" dirty="0"/>
              <a:t>Beware of extrapolation: who counts is tricky</a:t>
            </a:r>
          </a:p>
        </p:txBody>
      </p:sp>
      <p:pic>
        <p:nvPicPr>
          <p:cNvPr id="4" name="Picture 3">
            <a:extLst>
              <a:ext uri="{FF2B5EF4-FFF2-40B4-BE49-F238E27FC236}">
                <a16:creationId xmlns:a16="http://schemas.microsoft.com/office/drawing/2014/main" id="{AE7F0E5A-84F3-E7AD-8CD2-DE6EC64A5DD6}"/>
              </a:ext>
            </a:extLst>
          </p:cNvPr>
          <p:cNvPicPr>
            <a:picLocks noChangeAspect="1"/>
          </p:cNvPicPr>
          <p:nvPr/>
        </p:nvPicPr>
        <p:blipFill>
          <a:blip r:embed="rId2"/>
          <a:stretch>
            <a:fillRect/>
          </a:stretch>
        </p:blipFill>
        <p:spPr>
          <a:xfrm>
            <a:off x="8427308" y="1690688"/>
            <a:ext cx="2803265" cy="958693"/>
          </a:xfrm>
          <a:prstGeom prst="rect">
            <a:avLst/>
          </a:prstGeom>
        </p:spPr>
      </p:pic>
      <p:pic>
        <p:nvPicPr>
          <p:cNvPr id="8" name="Picture 7" descr="A flowchart of patient information&#10;&#10;Description automatically generated">
            <a:extLst>
              <a:ext uri="{FF2B5EF4-FFF2-40B4-BE49-F238E27FC236}">
                <a16:creationId xmlns:a16="http://schemas.microsoft.com/office/drawing/2014/main" id="{D7605F6F-BB6A-A338-54A8-F7B86AD320B8}"/>
              </a:ext>
            </a:extLst>
          </p:cNvPr>
          <p:cNvPicPr>
            <a:picLocks noChangeAspect="1"/>
          </p:cNvPicPr>
          <p:nvPr/>
        </p:nvPicPr>
        <p:blipFill>
          <a:blip r:embed="rId3"/>
          <a:stretch>
            <a:fillRect/>
          </a:stretch>
        </p:blipFill>
        <p:spPr>
          <a:xfrm>
            <a:off x="369673" y="1689578"/>
            <a:ext cx="7772400" cy="4803297"/>
          </a:xfrm>
          <a:prstGeom prst="rect">
            <a:avLst/>
          </a:prstGeom>
        </p:spPr>
      </p:pic>
    </p:spTree>
    <p:extLst>
      <p:ext uri="{BB962C8B-B14F-4D97-AF65-F5344CB8AC3E}">
        <p14:creationId xmlns:p14="http://schemas.microsoft.com/office/powerpoint/2010/main" val="10777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FCAD-598D-22DC-E6EE-C741470D1D37}"/>
              </a:ext>
            </a:extLst>
          </p:cNvPr>
          <p:cNvSpPr>
            <a:spLocks noGrp="1"/>
          </p:cNvSpPr>
          <p:nvPr>
            <p:ph type="title"/>
          </p:nvPr>
        </p:nvSpPr>
        <p:spPr/>
        <p:txBody>
          <a:bodyPr/>
          <a:lstStyle/>
          <a:p>
            <a:r>
              <a:rPr lang="en-US" dirty="0"/>
              <a:t>Beware of extrapolation: who counts is tricky</a:t>
            </a:r>
          </a:p>
        </p:txBody>
      </p:sp>
      <p:sp>
        <p:nvSpPr>
          <p:cNvPr id="6" name="Content Placeholder 5">
            <a:extLst>
              <a:ext uri="{FF2B5EF4-FFF2-40B4-BE49-F238E27FC236}">
                <a16:creationId xmlns:a16="http://schemas.microsoft.com/office/drawing/2014/main" id="{CAE185DA-4230-8367-2B85-7E86AFA0520C}"/>
              </a:ext>
            </a:extLst>
          </p:cNvPr>
          <p:cNvSpPr>
            <a:spLocks noGrp="1"/>
          </p:cNvSpPr>
          <p:nvPr>
            <p:ph idx="1"/>
          </p:nvPr>
        </p:nvSpPr>
        <p:spPr/>
        <p:txBody>
          <a:bodyPr/>
          <a:lstStyle/>
          <a:p>
            <a:r>
              <a:rPr lang="en-US" dirty="0"/>
              <a:t>Structured, AI-assisted review identified 14 studies pertaining to the prognosis of any-cause hypercapnic respiratory failure. </a:t>
            </a:r>
          </a:p>
          <a:p>
            <a:r>
              <a:rPr lang="en-US" dirty="0"/>
              <a:t>Inclusion crit: Variety of ABG, VBG, ICD, &amp; procedure codes used</a:t>
            </a:r>
          </a:p>
          <a:p>
            <a:r>
              <a:rPr lang="en-US" dirty="0" err="1"/>
              <a:t>TriNetX</a:t>
            </a:r>
            <a:r>
              <a:rPr lang="en-US" dirty="0"/>
              <a:t> Emulation: Limited overlap, ICD codes </a:t>
            </a:r>
            <a:r>
              <a:rPr lang="en-US" b="1" dirty="0"/>
              <a:t>very</a:t>
            </a:r>
            <a:r>
              <a:rPr lang="en-US" dirty="0"/>
              <a:t> insensitive. </a:t>
            </a:r>
          </a:p>
        </p:txBody>
      </p:sp>
      <p:pic>
        <p:nvPicPr>
          <p:cNvPr id="5" name="Picture 4" descr="A graph of a graph&#10;&#10;Description automatically generated">
            <a:extLst>
              <a:ext uri="{FF2B5EF4-FFF2-40B4-BE49-F238E27FC236}">
                <a16:creationId xmlns:a16="http://schemas.microsoft.com/office/drawing/2014/main" id="{AD639B26-A33D-D31D-1603-1A07DCC3FE82}"/>
              </a:ext>
            </a:extLst>
          </p:cNvPr>
          <p:cNvPicPr>
            <a:picLocks noChangeAspect="1"/>
          </p:cNvPicPr>
          <p:nvPr/>
        </p:nvPicPr>
        <p:blipFill>
          <a:blip r:embed="rId3"/>
          <a:stretch>
            <a:fillRect/>
          </a:stretch>
        </p:blipFill>
        <p:spPr>
          <a:xfrm>
            <a:off x="5770214" y="3654863"/>
            <a:ext cx="4859174" cy="3236603"/>
          </a:xfrm>
          <a:prstGeom prst="rect">
            <a:avLst/>
          </a:prstGeom>
        </p:spPr>
      </p:pic>
      <p:pic>
        <p:nvPicPr>
          <p:cNvPr id="7" name="Content Placeholder 4" descr="A graph of a number of people&#10;&#10;Description automatically generated with medium confidence">
            <a:extLst>
              <a:ext uri="{FF2B5EF4-FFF2-40B4-BE49-F238E27FC236}">
                <a16:creationId xmlns:a16="http://schemas.microsoft.com/office/drawing/2014/main" id="{7332F0B1-EC08-8EA9-344C-39E4CDFF6538}"/>
              </a:ext>
            </a:extLst>
          </p:cNvPr>
          <p:cNvPicPr>
            <a:picLocks noChangeAspect="1"/>
          </p:cNvPicPr>
          <p:nvPr/>
        </p:nvPicPr>
        <p:blipFill rotWithShape="1">
          <a:blip r:embed="rId4"/>
          <a:srcRect t="9840" b="10409"/>
          <a:stretch/>
        </p:blipFill>
        <p:spPr>
          <a:xfrm>
            <a:off x="1562612" y="3896598"/>
            <a:ext cx="3483190" cy="2777868"/>
          </a:xfrm>
          <a:prstGeom prst="rect">
            <a:avLst/>
          </a:prstGeom>
        </p:spPr>
      </p:pic>
    </p:spTree>
    <p:extLst>
      <p:ext uri="{BB962C8B-B14F-4D97-AF65-F5344CB8AC3E}">
        <p14:creationId xmlns:p14="http://schemas.microsoft.com/office/powerpoint/2010/main" val="387782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FCAD-598D-22DC-E6EE-C741470D1D37}"/>
              </a:ext>
            </a:extLst>
          </p:cNvPr>
          <p:cNvSpPr>
            <a:spLocks noGrp="1"/>
          </p:cNvSpPr>
          <p:nvPr>
            <p:ph type="title"/>
          </p:nvPr>
        </p:nvSpPr>
        <p:spPr/>
        <p:txBody>
          <a:bodyPr/>
          <a:lstStyle/>
          <a:p>
            <a:r>
              <a:rPr lang="en-US" dirty="0"/>
              <a:t>Beware of extrapolation: who counts is tricky</a:t>
            </a:r>
          </a:p>
        </p:txBody>
      </p:sp>
      <p:sp>
        <p:nvSpPr>
          <p:cNvPr id="6" name="Content Placeholder 5">
            <a:extLst>
              <a:ext uri="{FF2B5EF4-FFF2-40B4-BE49-F238E27FC236}">
                <a16:creationId xmlns:a16="http://schemas.microsoft.com/office/drawing/2014/main" id="{CAE185DA-4230-8367-2B85-7E86AFA0520C}"/>
              </a:ext>
            </a:extLst>
          </p:cNvPr>
          <p:cNvSpPr>
            <a:spLocks noGrp="1"/>
          </p:cNvSpPr>
          <p:nvPr>
            <p:ph idx="1"/>
          </p:nvPr>
        </p:nvSpPr>
        <p:spPr>
          <a:xfrm>
            <a:off x="4300150" y="1825625"/>
            <a:ext cx="7053649" cy="4351338"/>
          </a:xfrm>
        </p:spPr>
        <p:txBody>
          <a:bodyPr>
            <a:normAutofit fontScale="92500" lnSpcReduction="10000"/>
          </a:bodyPr>
          <a:lstStyle/>
          <a:p>
            <a:r>
              <a:rPr lang="en-US" dirty="0"/>
              <a:t>If you have hypercapnia, context influences the likelihood of </a:t>
            </a:r>
            <a:r>
              <a:rPr lang="en-US" dirty="0" err="1"/>
              <a:t>Hypercap</a:t>
            </a:r>
            <a:r>
              <a:rPr lang="en-US" dirty="0"/>
              <a:t> RF Label</a:t>
            </a:r>
          </a:p>
          <a:p>
            <a:r>
              <a:rPr lang="en-US" dirty="0"/>
              <a:t>Cohorts identified by the various case definitions varied widely. </a:t>
            </a:r>
            <a:r>
              <a:rPr lang="en-US" dirty="0" err="1"/>
              <a:t>E.g</a:t>
            </a:r>
            <a:r>
              <a:rPr lang="en-US" dirty="0"/>
              <a:t>:</a:t>
            </a:r>
          </a:p>
          <a:p>
            <a:pPr lvl="1"/>
            <a:r>
              <a:rPr lang="en-US" dirty="0"/>
              <a:t>16% Black using Wilson to 26% using Calvo </a:t>
            </a:r>
          </a:p>
          <a:p>
            <a:pPr lvl="1"/>
            <a:r>
              <a:rPr lang="en-US" dirty="0"/>
              <a:t>43% receiving a COPD diagnosis code in Meservey to 23% using Adler, Thille, and </a:t>
            </a:r>
            <a:r>
              <a:rPr lang="en-US" dirty="0" err="1"/>
              <a:t>Cavalot</a:t>
            </a:r>
            <a:endParaRPr lang="en-US" dirty="0"/>
          </a:p>
          <a:p>
            <a:pPr lvl="1"/>
            <a:r>
              <a:rPr lang="en-US" dirty="0"/>
              <a:t>Case definitions requiring a procedure code for ventilatory assistance → more patients who received critical care services, and died</a:t>
            </a:r>
          </a:p>
          <a:p>
            <a:r>
              <a:rPr lang="en-US" b="1" dirty="0"/>
              <a:t>Crux of the problem</a:t>
            </a:r>
            <a:r>
              <a:rPr lang="en-US" dirty="0"/>
              <a:t>: Many patients who have hypercapnia don’t get an ABG. P(ABG) varies.</a:t>
            </a:r>
          </a:p>
        </p:txBody>
      </p:sp>
      <p:pic>
        <p:nvPicPr>
          <p:cNvPr id="7" name="Picture 6" descr="A screenshot of a graph&#10;&#10;Description automatically generated">
            <a:extLst>
              <a:ext uri="{FF2B5EF4-FFF2-40B4-BE49-F238E27FC236}">
                <a16:creationId xmlns:a16="http://schemas.microsoft.com/office/drawing/2014/main" id="{3C6C4271-94E8-EE24-4312-D0E4ECC57479}"/>
              </a:ext>
            </a:extLst>
          </p:cNvPr>
          <p:cNvPicPr>
            <a:picLocks noChangeAspect="1"/>
          </p:cNvPicPr>
          <p:nvPr/>
        </p:nvPicPr>
        <p:blipFill>
          <a:blip r:embed="rId3"/>
          <a:stretch>
            <a:fillRect/>
          </a:stretch>
        </p:blipFill>
        <p:spPr>
          <a:xfrm>
            <a:off x="318892" y="1273538"/>
            <a:ext cx="3931829" cy="5502199"/>
          </a:xfrm>
          <a:prstGeom prst="rect">
            <a:avLst/>
          </a:prstGeom>
        </p:spPr>
      </p:pic>
    </p:spTree>
    <p:extLst>
      <p:ext uri="{BB962C8B-B14F-4D97-AF65-F5344CB8AC3E}">
        <p14:creationId xmlns:p14="http://schemas.microsoft.com/office/powerpoint/2010/main" val="4115799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DB61-FE0C-B5CC-BF31-0F7354A3C39A}"/>
              </a:ext>
            </a:extLst>
          </p:cNvPr>
          <p:cNvSpPr>
            <a:spLocks noGrp="1"/>
          </p:cNvSpPr>
          <p:nvPr>
            <p:ph type="title"/>
          </p:nvPr>
        </p:nvSpPr>
        <p:spPr/>
        <p:txBody>
          <a:bodyPr/>
          <a:lstStyle/>
          <a:p>
            <a:r>
              <a:rPr lang="en-US" dirty="0"/>
              <a:t>Epidemiologic Theory </a:t>
            </a:r>
          </a:p>
        </p:txBody>
      </p:sp>
      <p:sp>
        <p:nvSpPr>
          <p:cNvPr id="3" name="Content Placeholder 2">
            <a:extLst>
              <a:ext uri="{FF2B5EF4-FFF2-40B4-BE49-F238E27FC236}">
                <a16:creationId xmlns:a16="http://schemas.microsoft.com/office/drawing/2014/main" id="{5234D9B6-6587-8F58-F470-BDBC196DA9CE}"/>
              </a:ext>
            </a:extLst>
          </p:cNvPr>
          <p:cNvSpPr>
            <a:spLocks noGrp="1"/>
          </p:cNvSpPr>
          <p:nvPr>
            <p:ph idx="1"/>
          </p:nvPr>
        </p:nvSpPr>
        <p:spPr/>
        <p:txBody>
          <a:bodyPr>
            <a:normAutofit fontScale="92500" lnSpcReduction="10000"/>
          </a:bodyPr>
          <a:lstStyle/>
          <a:p>
            <a:r>
              <a:rPr lang="en-US" dirty="0"/>
              <a:t>What is the effect of an </a:t>
            </a:r>
            <a:r>
              <a:rPr lang="en-US" b="1" dirty="0"/>
              <a:t>exposures (E)</a:t>
            </a:r>
            <a:r>
              <a:rPr lang="en-US" dirty="0"/>
              <a:t> on an </a:t>
            </a:r>
            <a:r>
              <a:rPr lang="en-US" b="1" dirty="0"/>
              <a:t>outcomes (O)</a:t>
            </a:r>
          </a:p>
          <a:p>
            <a:pPr lvl="1"/>
            <a:r>
              <a:rPr lang="en-US" dirty="0"/>
              <a:t>Often, a </a:t>
            </a:r>
            <a:r>
              <a:rPr lang="en-US" b="1" dirty="0"/>
              <a:t>confounder</a:t>
            </a:r>
            <a:r>
              <a:rPr lang="en-US" dirty="0"/>
              <a:t> (influences both E and O) distorts the relationship.</a:t>
            </a:r>
          </a:p>
          <a:p>
            <a:r>
              <a:rPr lang="en-US" dirty="0"/>
              <a:t>If there is an association between </a:t>
            </a:r>
            <a:r>
              <a:rPr lang="en-US" b="1" dirty="0"/>
              <a:t>E</a:t>
            </a:r>
            <a:r>
              <a:rPr lang="en-US" dirty="0"/>
              <a:t> and </a:t>
            </a:r>
            <a:r>
              <a:rPr lang="en-US" b="1" dirty="0"/>
              <a:t>O</a:t>
            </a:r>
            <a:r>
              <a:rPr lang="en-US" dirty="0"/>
              <a:t>, there are 4 explanations:</a:t>
            </a:r>
          </a:p>
          <a:p>
            <a:pPr marL="914400" lvl="1" indent="-457200">
              <a:buAutoNum type="arabicPeriod"/>
            </a:pPr>
            <a:r>
              <a:rPr lang="en-US" dirty="0"/>
              <a:t>Chance </a:t>
            </a:r>
          </a:p>
          <a:p>
            <a:pPr marL="914400" lvl="1" indent="-457200">
              <a:buAutoNum type="arabicPeriod"/>
            </a:pPr>
            <a:r>
              <a:rPr lang="en-US" b="1" dirty="0"/>
              <a:t>Confounding</a:t>
            </a:r>
          </a:p>
          <a:p>
            <a:pPr marL="914400" lvl="1" indent="-457200">
              <a:buAutoNum type="arabicPeriod"/>
            </a:pPr>
            <a:r>
              <a:rPr lang="en-US" b="1" dirty="0"/>
              <a:t>Bias</a:t>
            </a:r>
          </a:p>
          <a:p>
            <a:pPr marL="1371600" lvl="2" indent="-457200">
              <a:buAutoNum type="arabicPeriod"/>
            </a:pPr>
            <a:r>
              <a:rPr lang="en-US" b="1" dirty="0"/>
              <a:t>Selection</a:t>
            </a:r>
          </a:p>
          <a:p>
            <a:pPr marL="1371600" lvl="2" indent="-457200">
              <a:buAutoNum type="arabicPeriod"/>
            </a:pPr>
            <a:r>
              <a:rPr lang="en-US" b="1" dirty="0"/>
              <a:t>Measurement</a:t>
            </a:r>
          </a:p>
          <a:p>
            <a:pPr marL="914400" lvl="1" indent="-457200">
              <a:buAutoNum type="arabicPeriod"/>
            </a:pPr>
            <a:r>
              <a:rPr lang="en-US" dirty="0"/>
              <a:t>A real effect</a:t>
            </a:r>
          </a:p>
          <a:p>
            <a:pPr marL="0" indent="0">
              <a:buNone/>
            </a:pPr>
            <a:r>
              <a:rPr lang="en-US" dirty="0"/>
              <a:t>Argument for cause is the disjunctive syllogism: </a:t>
            </a:r>
          </a:p>
          <a:p>
            <a:pPr marL="0" indent="0">
              <a:buNone/>
            </a:pPr>
            <a:r>
              <a:rPr lang="en-US" dirty="0"/>
              <a:t>“</a:t>
            </a:r>
            <a:r>
              <a:rPr lang="en-US" dirty="0">
                <a:effectLst/>
              </a:rPr>
              <a:t>When you have eliminated the impossible, whatever remains, however improbable, must be the truth. ”</a:t>
            </a:r>
          </a:p>
        </p:txBody>
      </p:sp>
      <p:sp>
        <p:nvSpPr>
          <p:cNvPr id="6" name="TextBox 5">
            <a:extLst>
              <a:ext uri="{FF2B5EF4-FFF2-40B4-BE49-F238E27FC236}">
                <a16:creationId xmlns:a16="http://schemas.microsoft.com/office/drawing/2014/main" id="{C9FC4D58-5182-BFDF-8B0D-4457DF5A9710}"/>
              </a:ext>
            </a:extLst>
          </p:cNvPr>
          <p:cNvSpPr txBox="1"/>
          <p:nvPr/>
        </p:nvSpPr>
        <p:spPr>
          <a:xfrm>
            <a:off x="5189840" y="3218935"/>
            <a:ext cx="4893275" cy="1323439"/>
          </a:xfrm>
          <a:prstGeom prst="rect">
            <a:avLst/>
          </a:prstGeom>
          <a:noFill/>
        </p:spPr>
        <p:txBody>
          <a:bodyPr wrap="square" rtlCol="0">
            <a:spAutoFit/>
          </a:bodyPr>
          <a:lstStyle/>
          <a:p>
            <a:r>
              <a:rPr lang="en-US" sz="2000" b="1" dirty="0">
                <a:solidFill>
                  <a:srgbClr val="FF0000"/>
                </a:solidFill>
              </a:rPr>
              <a:t>If you can’t reliably identify who has hypercapnia, you can’t study its impact on outcomes, control for it in studies of other things, or use it as an outcome. </a:t>
            </a:r>
          </a:p>
        </p:txBody>
      </p:sp>
    </p:spTree>
    <p:extLst>
      <p:ext uri="{BB962C8B-B14F-4D97-AF65-F5344CB8AC3E}">
        <p14:creationId xmlns:p14="http://schemas.microsoft.com/office/powerpoint/2010/main" val="295159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4850-7C41-0BEE-9096-6E44727998E6}"/>
              </a:ext>
            </a:extLst>
          </p:cNvPr>
          <p:cNvSpPr>
            <a:spLocks noGrp="1"/>
          </p:cNvSpPr>
          <p:nvPr>
            <p:ph type="title"/>
          </p:nvPr>
        </p:nvSpPr>
        <p:spPr/>
        <p:txBody>
          <a:bodyPr/>
          <a:lstStyle/>
          <a:p>
            <a:r>
              <a:rPr lang="en-US" dirty="0"/>
              <a:t>How often is respiratory depression reported in clinical trials? </a:t>
            </a:r>
          </a:p>
        </p:txBody>
      </p:sp>
      <p:sp>
        <p:nvSpPr>
          <p:cNvPr id="3" name="Content Placeholder 2">
            <a:extLst>
              <a:ext uri="{FF2B5EF4-FFF2-40B4-BE49-F238E27FC236}">
                <a16:creationId xmlns:a16="http://schemas.microsoft.com/office/drawing/2014/main" id="{C6D4F814-B769-9C94-DE9B-B75A0FA987D0}"/>
              </a:ext>
            </a:extLst>
          </p:cNvPr>
          <p:cNvSpPr>
            <a:spLocks noGrp="1"/>
          </p:cNvSpPr>
          <p:nvPr>
            <p:ph idx="1"/>
          </p:nvPr>
        </p:nvSpPr>
        <p:spPr>
          <a:xfrm>
            <a:off x="838200" y="2619631"/>
            <a:ext cx="10515600" cy="3557331"/>
          </a:xfrm>
        </p:spPr>
        <p:txBody>
          <a:bodyPr>
            <a:normAutofit fontScale="77500" lnSpcReduction="20000"/>
          </a:bodyPr>
          <a:lstStyle/>
          <a:p>
            <a:r>
              <a:rPr lang="en-US" b="1" dirty="0"/>
              <a:t>Severe adverse drug events (SAE)</a:t>
            </a:r>
            <a:r>
              <a:rPr lang="en-US" dirty="0"/>
              <a:t>: death, hospitalization, prolongation of hospitalization, disability, incapacity, or situations where action is required to prevent one of the preceding events. [no attribution to intervention]</a:t>
            </a:r>
          </a:p>
          <a:p>
            <a:pPr lvl="1"/>
            <a:r>
              <a:rPr lang="en-US" dirty="0"/>
              <a:t>ADEs must be submitted to </a:t>
            </a:r>
            <a:r>
              <a:rPr lang="en-US" dirty="0" err="1"/>
              <a:t>clinicaltrials.gov</a:t>
            </a:r>
            <a:r>
              <a:rPr lang="en-US" dirty="0"/>
              <a:t>. </a:t>
            </a:r>
          </a:p>
          <a:p>
            <a:r>
              <a:rPr lang="en-US" dirty="0"/>
              <a:t>Shi &amp; Du used </a:t>
            </a:r>
            <a:r>
              <a:rPr lang="en-US" dirty="0" err="1"/>
              <a:t>BioBERT</a:t>
            </a:r>
            <a:r>
              <a:rPr lang="en-US" dirty="0"/>
              <a:t> to extract arm-level data, including SAEs</a:t>
            </a:r>
          </a:p>
          <a:p>
            <a:pPr lvl="1"/>
            <a:r>
              <a:rPr lang="en-US" sz="2400" dirty="0">
                <a:effectLst/>
                <a:latin typeface="Calibri" panose="020F0502020204030204" pitchFamily="34" charset="0"/>
                <a:ea typeface="Calibri" panose="020F0502020204030204" pitchFamily="34" charset="0"/>
                <a:cs typeface="Times New Roman" panose="02020603050405020304" pitchFamily="18" charset="0"/>
              </a:rPr>
              <a:t>6,429 trials (summarizing data from 4,863,170 participants) reported outcome &amp; adverse even</a:t>
            </a:r>
          </a:p>
          <a:p>
            <a:pPr lvl="1"/>
            <a:r>
              <a:rPr lang="en-US" sz="2400" dirty="0">
                <a:effectLst/>
                <a:latin typeface="Calibri" panose="020F0502020204030204" pitchFamily="34" charset="0"/>
                <a:ea typeface="Calibri" panose="020F0502020204030204" pitchFamily="34" charset="0"/>
                <a:cs typeface="Times New Roman" panose="02020603050405020304" pitchFamily="18" charset="0"/>
              </a:rPr>
              <a:t>Additional 5,300 trials (4,097,827 participants) uploaded at least one adverse event.</a:t>
            </a:r>
            <a:endParaRPr lang="en-US" dirty="0"/>
          </a:p>
          <a:p>
            <a:r>
              <a:rPr lang="en-US" dirty="0">
                <a:latin typeface="Calibri" panose="020F0502020204030204" pitchFamily="34" charset="0"/>
                <a:ea typeface="Times New Roman" panose="02020603050405020304" pitchFamily="18" charset="0"/>
                <a:cs typeface="Aptos" panose="020B0004020202020204" pitchFamily="34" charset="0"/>
              </a:rPr>
              <a:t>Categorized: </a:t>
            </a:r>
            <a:r>
              <a:rPr lang="en-US" sz="2800" dirty="0">
                <a:effectLst/>
                <a:latin typeface="Calibri" panose="020F0502020204030204" pitchFamily="34" charset="0"/>
                <a:ea typeface="Times New Roman" panose="02020603050405020304" pitchFamily="18" charset="0"/>
                <a:cs typeface="Aptos" panose="020B0004020202020204" pitchFamily="34" charset="0"/>
              </a:rPr>
              <a:t>plausible (e.g. ‘respiratory failure’) or definitive (e.g. ‘hypoventilation’)</a:t>
            </a:r>
          </a:p>
          <a:p>
            <a:r>
              <a:rPr lang="en-US" b="1" dirty="0">
                <a:latin typeface="Calibri" panose="020F0502020204030204" pitchFamily="34" charset="0"/>
                <a:ea typeface="Times New Roman" panose="02020603050405020304" pitchFamily="18" charset="0"/>
                <a:cs typeface="Aptos" panose="020B0004020202020204" pitchFamily="34" charset="0"/>
              </a:rPr>
              <a:t>3.8% of completed trials, and 2.6% of partially reported trials</a:t>
            </a:r>
            <a:r>
              <a:rPr lang="en-US" dirty="0">
                <a:latin typeface="Calibri" panose="020F0502020204030204" pitchFamily="34" charset="0"/>
                <a:ea typeface="Times New Roman" panose="02020603050405020304" pitchFamily="18" charset="0"/>
                <a:cs typeface="Aptos" panose="020B0004020202020204" pitchFamily="34" charset="0"/>
              </a:rPr>
              <a:t> reported 1+ definitive event. </a:t>
            </a:r>
            <a:endParaRPr lang="en-US" sz="2800" dirty="0">
              <a:effectLst/>
              <a:latin typeface="Calibri" panose="020F0502020204030204" pitchFamily="34" charset="0"/>
              <a:ea typeface="Times New Roman" panose="02020603050405020304" pitchFamily="18" charset="0"/>
              <a:cs typeface="Aptos" panose="020B0004020202020204" pitchFamily="34" charset="0"/>
            </a:endParaRPr>
          </a:p>
          <a:p>
            <a:pPr lvl="1"/>
            <a:r>
              <a:rPr lang="en-US" dirty="0"/>
              <a:t>Mostly </a:t>
            </a:r>
            <a:r>
              <a:rPr lang="en-US" b="1" dirty="0"/>
              <a:t>NOT</a:t>
            </a:r>
            <a:r>
              <a:rPr lang="en-US" dirty="0"/>
              <a:t> medications known to suppress resp. drive: opioids, benzos, </a:t>
            </a:r>
            <a:r>
              <a:rPr lang="en-US" dirty="0" err="1"/>
              <a:t>gabapentinoids</a:t>
            </a:r>
            <a:endParaRPr lang="en-US" dirty="0"/>
          </a:p>
        </p:txBody>
      </p:sp>
      <p:pic>
        <p:nvPicPr>
          <p:cNvPr id="4" name="Picture 3">
            <a:extLst>
              <a:ext uri="{FF2B5EF4-FFF2-40B4-BE49-F238E27FC236}">
                <a16:creationId xmlns:a16="http://schemas.microsoft.com/office/drawing/2014/main" id="{00E6868C-8FB2-B1E2-7E29-6AE1369C2461}"/>
              </a:ext>
            </a:extLst>
          </p:cNvPr>
          <p:cNvPicPr>
            <a:picLocks noChangeAspect="1"/>
          </p:cNvPicPr>
          <p:nvPr/>
        </p:nvPicPr>
        <p:blipFill>
          <a:blip r:embed="rId3"/>
          <a:stretch>
            <a:fillRect/>
          </a:stretch>
        </p:blipFill>
        <p:spPr>
          <a:xfrm>
            <a:off x="6197987" y="1155665"/>
            <a:ext cx="5551228" cy="1260637"/>
          </a:xfrm>
          <a:prstGeom prst="rect">
            <a:avLst/>
          </a:prstGeom>
        </p:spPr>
      </p:pic>
      <p:sp>
        <p:nvSpPr>
          <p:cNvPr id="5" name="TextBox 4">
            <a:extLst>
              <a:ext uri="{FF2B5EF4-FFF2-40B4-BE49-F238E27FC236}">
                <a16:creationId xmlns:a16="http://schemas.microsoft.com/office/drawing/2014/main" id="{3E00AE1B-CF2A-08D5-B3FB-10551B5108B8}"/>
              </a:ext>
            </a:extLst>
          </p:cNvPr>
          <p:cNvSpPr txBox="1"/>
          <p:nvPr/>
        </p:nvSpPr>
        <p:spPr>
          <a:xfrm>
            <a:off x="838200" y="1769971"/>
            <a:ext cx="4695567" cy="646331"/>
          </a:xfrm>
          <a:prstGeom prst="rect">
            <a:avLst/>
          </a:prstGeom>
          <a:noFill/>
        </p:spPr>
        <p:txBody>
          <a:bodyPr wrap="square" rtlCol="0">
            <a:spAutoFit/>
          </a:bodyPr>
          <a:lstStyle/>
          <a:p>
            <a:r>
              <a:rPr lang="en-US" dirty="0"/>
              <a:t>Dustin Anderson-Bell &amp; Brian Locke</a:t>
            </a:r>
          </a:p>
          <a:p>
            <a:r>
              <a:rPr lang="en-US" dirty="0"/>
              <a:t>CHEST 2024 abstract</a:t>
            </a:r>
          </a:p>
        </p:txBody>
      </p:sp>
    </p:spTree>
    <p:extLst>
      <p:ext uri="{BB962C8B-B14F-4D97-AF65-F5344CB8AC3E}">
        <p14:creationId xmlns:p14="http://schemas.microsoft.com/office/powerpoint/2010/main" val="1613308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3CC4-14B5-A835-3EEB-218046948166}"/>
              </a:ext>
            </a:extLst>
          </p:cNvPr>
          <p:cNvSpPr>
            <a:spLocks noGrp="1"/>
          </p:cNvSpPr>
          <p:nvPr>
            <p:ph type="title"/>
          </p:nvPr>
        </p:nvSpPr>
        <p:spPr/>
        <p:txBody>
          <a:bodyPr/>
          <a:lstStyle/>
          <a:p>
            <a:r>
              <a:rPr lang="en-US" dirty="0"/>
              <a:t>How can we improve identification? </a:t>
            </a:r>
            <a:br>
              <a:rPr lang="en-US" dirty="0"/>
            </a:br>
            <a:r>
              <a:rPr lang="en-US" sz="3600" dirty="0"/>
              <a:t>Make better use of the data elements we have</a:t>
            </a:r>
          </a:p>
        </p:txBody>
      </p:sp>
      <p:sp>
        <p:nvSpPr>
          <p:cNvPr id="3" name="Content Placeholder 2">
            <a:extLst>
              <a:ext uri="{FF2B5EF4-FFF2-40B4-BE49-F238E27FC236}">
                <a16:creationId xmlns:a16="http://schemas.microsoft.com/office/drawing/2014/main" id="{524B88F0-0AEF-3D53-4220-8EADFE959051}"/>
              </a:ext>
            </a:extLst>
          </p:cNvPr>
          <p:cNvSpPr>
            <a:spLocks noGrp="1"/>
          </p:cNvSpPr>
          <p:nvPr>
            <p:ph idx="1"/>
          </p:nvPr>
        </p:nvSpPr>
        <p:spPr>
          <a:xfrm>
            <a:off x="838200" y="1627913"/>
            <a:ext cx="10515600" cy="4351338"/>
          </a:xfrm>
        </p:spPr>
        <p:txBody>
          <a:bodyPr/>
          <a:lstStyle/>
          <a:p>
            <a:pPr marL="0" indent="0">
              <a:buNone/>
            </a:pPr>
            <a:r>
              <a:rPr lang="en-US" b="1" dirty="0"/>
              <a:t>Venous Blood Gas</a:t>
            </a:r>
          </a:p>
          <a:p>
            <a:r>
              <a:rPr lang="en-US" dirty="0"/>
              <a:t>ABG: PaCO</a:t>
            </a:r>
            <a:r>
              <a:rPr lang="en-US" baseline="-25000" dirty="0"/>
              <a:t>2</a:t>
            </a:r>
            <a:r>
              <a:rPr lang="en-US" dirty="0"/>
              <a:t> ≥ 45 mmHg calendar day of admit</a:t>
            </a:r>
          </a:p>
          <a:p>
            <a:r>
              <a:rPr lang="en-US" dirty="0"/>
              <a:t>VBG: VBG PCO</a:t>
            </a:r>
            <a:r>
              <a:rPr lang="en-US" baseline="-25000" dirty="0"/>
              <a:t>2</a:t>
            </a:r>
            <a:r>
              <a:rPr lang="en-US" dirty="0"/>
              <a:t> ≥ 50 mmHg calendar day of admit </a:t>
            </a:r>
          </a:p>
          <a:p>
            <a:pPr lvl="1"/>
            <a:r>
              <a:rPr lang="en-US" dirty="0" err="1"/>
              <a:t>VBG_corr</a:t>
            </a:r>
            <a:r>
              <a:rPr lang="en-US" dirty="0"/>
              <a:t> (Farkas): If VBG SO</a:t>
            </a:r>
            <a:r>
              <a:rPr lang="en-US" baseline="-25000" dirty="0"/>
              <a:t>2</a:t>
            </a:r>
            <a:r>
              <a:rPr lang="en-US" dirty="0"/>
              <a:t> &lt; 90%, then PCO</a:t>
            </a:r>
            <a:r>
              <a:rPr lang="en-US" baseline="-25000" dirty="0"/>
              <a:t>2</a:t>
            </a:r>
            <a:r>
              <a:rPr lang="en-US" dirty="0"/>
              <a:t> - 0.2 (diff. in A-V O</a:t>
            </a:r>
            <a:r>
              <a:rPr lang="en-US" baseline="-25000" dirty="0"/>
              <a:t>2</a:t>
            </a:r>
            <a:r>
              <a:rPr lang="en-US" dirty="0"/>
              <a:t> sats)</a:t>
            </a:r>
          </a:p>
          <a:p>
            <a:endParaRPr lang="en-US" dirty="0"/>
          </a:p>
          <a:p>
            <a:endParaRPr lang="en-US" dirty="0"/>
          </a:p>
        </p:txBody>
      </p:sp>
      <p:graphicFrame>
        <p:nvGraphicFramePr>
          <p:cNvPr id="4" name="Table 3">
            <a:extLst>
              <a:ext uri="{FF2B5EF4-FFF2-40B4-BE49-F238E27FC236}">
                <a16:creationId xmlns:a16="http://schemas.microsoft.com/office/drawing/2014/main" id="{E643B750-70CB-33E5-C2E3-4BB661DC71A0}"/>
              </a:ext>
            </a:extLst>
          </p:cNvPr>
          <p:cNvGraphicFramePr>
            <a:graphicFrameLocks noGrp="1"/>
          </p:cNvGraphicFramePr>
          <p:nvPr>
            <p:extLst>
              <p:ext uri="{D42A27DB-BD31-4B8C-83A1-F6EECF244321}">
                <p14:modId xmlns:p14="http://schemas.microsoft.com/office/powerpoint/2010/main" val="3955869747"/>
              </p:ext>
            </p:extLst>
          </p:nvPr>
        </p:nvGraphicFramePr>
        <p:xfrm>
          <a:off x="740375" y="4237575"/>
          <a:ext cx="4560673" cy="2074325"/>
        </p:xfrm>
        <a:graphic>
          <a:graphicData uri="http://schemas.openxmlformats.org/drawingml/2006/table">
            <a:tbl>
              <a:tblPr firstRow="1" bandRow="1">
                <a:tableStyleId>{5940675A-B579-460E-94D1-54222C63F5DA}</a:tableStyleId>
              </a:tblPr>
              <a:tblGrid>
                <a:gridCol w="1818587">
                  <a:extLst>
                    <a:ext uri="{9D8B030D-6E8A-4147-A177-3AD203B41FA5}">
                      <a16:colId xmlns:a16="http://schemas.microsoft.com/office/drawing/2014/main" val="1996888064"/>
                    </a:ext>
                  </a:extLst>
                </a:gridCol>
                <a:gridCol w="1185449">
                  <a:extLst>
                    <a:ext uri="{9D8B030D-6E8A-4147-A177-3AD203B41FA5}">
                      <a16:colId xmlns:a16="http://schemas.microsoft.com/office/drawing/2014/main" val="1849028214"/>
                    </a:ext>
                  </a:extLst>
                </a:gridCol>
                <a:gridCol w="1556637">
                  <a:extLst>
                    <a:ext uri="{9D8B030D-6E8A-4147-A177-3AD203B41FA5}">
                      <a16:colId xmlns:a16="http://schemas.microsoft.com/office/drawing/2014/main" val="1848952936"/>
                    </a:ext>
                  </a:extLst>
                </a:gridCol>
              </a:tblGrid>
              <a:tr h="414865">
                <a:tc gridSpan="3">
                  <a:txBody>
                    <a:bodyPr/>
                    <a:lstStyle/>
                    <a:p>
                      <a:r>
                        <a:rPr lang="en-US" sz="2000" b="0" dirty="0"/>
                        <a:t>How much are VBGs currently used? </a:t>
                      </a:r>
                    </a:p>
                  </a:txBody>
                  <a:tcPr marL="102295" marR="102295" marT="51148" marB="51148"/>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8880380"/>
                  </a:ext>
                </a:extLst>
              </a:tr>
              <a:tr h="414865">
                <a:tc gridSpan="3">
                  <a:txBody>
                    <a:bodyPr/>
                    <a:lstStyle/>
                    <a:p>
                      <a:r>
                        <a:rPr lang="en-US" sz="2000" b="1" dirty="0"/>
                        <a:t>Patients with an  ICD for </a:t>
                      </a:r>
                      <a:r>
                        <a:rPr lang="en-US" sz="2000" b="1" dirty="0" err="1"/>
                        <a:t>Hypercap</a:t>
                      </a:r>
                      <a:r>
                        <a:rPr lang="en-US" sz="2000" b="1" dirty="0"/>
                        <a:t>. RF</a:t>
                      </a:r>
                    </a:p>
                  </a:txBody>
                  <a:tcPr marL="102295" marR="102295" marT="51148" marB="51148"/>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72476131"/>
                  </a:ext>
                </a:extLst>
              </a:tr>
              <a:tr h="414865">
                <a:tc>
                  <a:txBody>
                    <a:bodyPr/>
                    <a:lstStyle/>
                    <a:p>
                      <a:r>
                        <a:rPr lang="en-US" sz="2000" b="0" dirty="0"/>
                        <a:t>Admit Day: </a:t>
                      </a:r>
                    </a:p>
                  </a:txBody>
                  <a:tcPr marL="102295" marR="102295" marT="51148" marB="51148"/>
                </a:tc>
                <a:tc>
                  <a:txBody>
                    <a:bodyPr/>
                    <a:lstStyle/>
                    <a:p>
                      <a:r>
                        <a:rPr lang="en-US" sz="2000" b="0" dirty="0"/>
                        <a:t>No VBG</a:t>
                      </a:r>
                    </a:p>
                  </a:txBody>
                  <a:tcPr marL="102295" marR="102295" marT="51148" marB="51148"/>
                </a:tc>
                <a:tc>
                  <a:txBody>
                    <a:bodyPr/>
                    <a:lstStyle/>
                    <a:p>
                      <a:r>
                        <a:rPr lang="en-US" sz="2000" b="0" dirty="0"/>
                        <a:t>Had VBG</a:t>
                      </a:r>
                    </a:p>
                  </a:txBody>
                  <a:tcPr marL="102295" marR="102295" marT="51148" marB="51148"/>
                </a:tc>
                <a:extLst>
                  <a:ext uri="{0D108BD9-81ED-4DB2-BD59-A6C34878D82A}">
                    <a16:rowId xmlns:a16="http://schemas.microsoft.com/office/drawing/2014/main" val="1137402648"/>
                  </a:ext>
                </a:extLst>
              </a:tr>
              <a:tr h="414865">
                <a:tc>
                  <a:txBody>
                    <a:bodyPr/>
                    <a:lstStyle/>
                    <a:p>
                      <a:r>
                        <a:rPr lang="en-US" sz="2000" b="0" dirty="0"/>
                        <a:t>No ABG</a:t>
                      </a:r>
                    </a:p>
                  </a:txBody>
                  <a:tcPr marL="102295" marR="102295" marT="51148" marB="51148"/>
                </a:tc>
                <a:tc>
                  <a:txBody>
                    <a:bodyPr/>
                    <a:lstStyle/>
                    <a:p>
                      <a:r>
                        <a:rPr lang="en-US" sz="2000" b="0" dirty="0"/>
                        <a:t>16.6%</a:t>
                      </a:r>
                    </a:p>
                  </a:txBody>
                  <a:tcPr marL="102295" marR="102295" marT="51148" marB="51148"/>
                </a:tc>
                <a:tc>
                  <a:txBody>
                    <a:bodyPr/>
                    <a:lstStyle/>
                    <a:p>
                      <a:r>
                        <a:rPr lang="en-US" sz="2000" b="0" dirty="0"/>
                        <a:t>13.2%</a:t>
                      </a:r>
                    </a:p>
                  </a:txBody>
                  <a:tcPr marL="102295" marR="102295" marT="51148" marB="51148"/>
                </a:tc>
                <a:extLst>
                  <a:ext uri="{0D108BD9-81ED-4DB2-BD59-A6C34878D82A}">
                    <a16:rowId xmlns:a16="http://schemas.microsoft.com/office/drawing/2014/main" val="3758544051"/>
                  </a:ext>
                </a:extLst>
              </a:tr>
              <a:tr h="414865">
                <a:tc>
                  <a:txBody>
                    <a:bodyPr/>
                    <a:lstStyle/>
                    <a:p>
                      <a:r>
                        <a:rPr lang="en-US" sz="2000" b="0" dirty="0"/>
                        <a:t>Had ABG</a:t>
                      </a:r>
                    </a:p>
                  </a:txBody>
                  <a:tcPr marL="102295" marR="102295" marT="51148" marB="51148"/>
                </a:tc>
                <a:tc>
                  <a:txBody>
                    <a:bodyPr/>
                    <a:lstStyle/>
                    <a:p>
                      <a:r>
                        <a:rPr lang="en-US" sz="2000" b="0" dirty="0"/>
                        <a:t>39.9%</a:t>
                      </a:r>
                    </a:p>
                  </a:txBody>
                  <a:tcPr marL="102295" marR="102295" marT="51148" marB="51148"/>
                </a:tc>
                <a:tc>
                  <a:txBody>
                    <a:bodyPr/>
                    <a:lstStyle/>
                    <a:p>
                      <a:r>
                        <a:rPr lang="en-US" sz="2000" b="0" dirty="0"/>
                        <a:t>30.3%</a:t>
                      </a:r>
                    </a:p>
                  </a:txBody>
                  <a:tcPr marL="102295" marR="102295" marT="51148" marB="51148"/>
                </a:tc>
                <a:extLst>
                  <a:ext uri="{0D108BD9-81ED-4DB2-BD59-A6C34878D82A}">
                    <a16:rowId xmlns:a16="http://schemas.microsoft.com/office/drawing/2014/main" val="600993742"/>
                  </a:ext>
                </a:extLst>
              </a:tr>
            </a:tbl>
          </a:graphicData>
        </a:graphic>
      </p:graphicFrame>
      <p:pic>
        <p:nvPicPr>
          <p:cNvPr id="5" name="Picture 4">
            <a:extLst>
              <a:ext uri="{FF2B5EF4-FFF2-40B4-BE49-F238E27FC236}">
                <a16:creationId xmlns:a16="http://schemas.microsoft.com/office/drawing/2014/main" id="{F0FF5D15-C612-4E22-2D9B-F238F8A2414B}"/>
              </a:ext>
            </a:extLst>
          </p:cNvPr>
          <p:cNvPicPr>
            <a:picLocks noChangeAspect="1"/>
          </p:cNvPicPr>
          <p:nvPr/>
        </p:nvPicPr>
        <p:blipFill>
          <a:blip r:embed="rId3"/>
          <a:stretch>
            <a:fillRect/>
          </a:stretch>
        </p:blipFill>
        <p:spPr>
          <a:xfrm>
            <a:off x="8915905" y="1825625"/>
            <a:ext cx="2635985" cy="901485"/>
          </a:xfrm>
          <a:prstGeom prst="rect">
            <a:avLst/>
          </a:prstGeom>
        </p:spPr>
      </p:pic>
      <p:graphicFrame>
        <p:nvGraphicFramePr>
          <p:cNvPr id="6" name="Table 5">
            <a:extLst>
              <a:ext uri="{FF2B5EF4-FFF2-40B4-BE49-F238E27FC236}">
                <a16:creationId xmlns:a16="http://schemas.microsoft.com/office/drawing/2014/main" id="{20AA6D30-2B81-742D-D832-F34AC3F2D492}"/>
              </a:ext>
            </a:extLst>
          </p:cNvPr>
          <p:cNvGraphicFramePr>
            <a:graphicFrameLocks noGrp="1"/>
          </p:cNvGraphicFramePr>
          <p:nvPr>
            <p:extLst>
              <p:ext uri="{D42A27DB-BD31-4B8C-83A1-F6EECF244321}">
                <p14:modId xmlns:p14="http://schemas.microsoft.com/office/powerpoint/2010/main" val="1991790215"/>
              </p:ext>
            </p:extLst>
          </p:nvPr>
        </p:nvGraphicFramePr>
        <p:xfrm>
          <a:off x="5497727" y="3702087"/>
          <a:ext cx="6246683" cy="2926080"/>
        </p:xfrm>
        <a:graphic>
          <a:graphicData uri="http://schemas.openxmlformats.org/drawingml/2006/table">
            <a:tbl>
              <a:tblPr firstRow="1" bandRow="1">
                <a:tableStyleId>{5940675A-B579-460E-94D1-54222C63F5DA}</a:tableStyleId>
              </a:tblPr>
              <a:tblGrid>
                <a:gridCol w="2799149">
                  <a:extLst>
                    <a:ext uri="{9D8B030D-6E8A-4147-A177-3AD203B41FA5}">
                      <a16:colId xmlns:a16="http://schemas.microsoft.com/office/drawing/2014/main" val="1802976715"/>
                    </a:ext>
                  </a:extLst>
                </a:gridCol>
                <a:gridCol w="1045727">
                  <a:extLst>
                    <a:ext uri="{9D8B030D-6E8A-4147-A177-3AD203B41FA5}">
                      <a16:colId xmlns:a16="http://schemas.microsoft.com/office/drawing/2014/main" val="653064674"/>
                    </a:ext>
                  </a:extLst>
                </a:gridCol>
                <a:gridCol w="1116704">
                  <a:extLst>
                    <a:ext uri="{9D8B030D-6E8A-4147-A177-3AD203B41FA5}">
                      <a16:colId xmlns:a16="http://schemas.microsoft.com/office/drawing/2014/main" val="463841636"/>
                    </a:ext>
                  </a:extLst>
                </a:gridCol>
                <a:gridCol w="1285103">
                  <a:extLst>
                    <a:ext uri="{9D8B030D-6E8A-4147-A177-3AD203B41FA5}">
                      <a16:colId xmlns:a16="http://schemas.microsoft.com/office/drawing/2014/main" val="1665770312"/>
                    </a:ext>
                  </a:extLst>
                </a:gridCol>
              </a:tblGrid>
              <a:tr h="340229">
                <a:tc gridSpan="4">
                  <a:txBody>
                    <a:bodyPr/>
                    <a:lstStyle/>
                    <a:p>
                      <a:r>
                        <a:rPr lang="en-US" b="0" dirty="0"/>
                        <a:t>Association of evidence of hypercapnia with clinical course</a:t>
                      </a:r>
                    </a:p>
                  </a:txBody>
                  <a:tcPr/>
                </a:tc>
                <a:tc hMerge="1">
                  <a:txBody>
                    <a:bodyPr/>
                    <a:lstStyle/>
                    <a:p>
                      <a:endParaRPr lang="en-US"/>
                    </a:p>
                  </a:txBody>
                  <a:tcPr/>
                </a:tc>
                <a:tc hMerge="1">
                  <a:txBody>
                    <a:bodyPr/>
                    <a:lstStyle/>
                    <a:p>
                      <a:endParaRPr lang="en-US" b="1" dirty="0"/>
                    </a:p>
                  </a:txBody>
                  <a:tcPr/>
                </a:tc>
                <a:tc hMerge="1">
                  <a:txBody>
                    <a:bodyPr/>
                    <a:lstStyle/>
                    <a:p>
                      <a:endParaRPr lang="en-US" b="1" dirty="0"/>
                    </a:p>
                  </a:txBody>
                  <a:tcPr/>
                </a:tc>
                <a:extLst>
                  <a:ext uri="{0D108BD9-81ED-4DB2-BD59-A6C34878D82A}">
                    <a16:rowId xmlns:a16="http://schemas.microsoft.com/office/drawing/2014/main" val="2795853549"/>
                  </a:ext>
                </a:extLst>
              </a:tr>
              <a:tr h="340229">
                <a:tc>
                  <a:txBody>
                    <a:bodyPr/>
                    <a:lstStyle/>
                    <a:p>
                      <a:r>
                        <a:rPr lang="en-US" b="1" dirty="0"/>
                        <a:t>Test showing ↑ CO2</a:t>
                      </a:r>
                    </a:p>
                  </a:txBody>
                  <a:tcPr/>
                </a:tc>
                <a:tc>
                  <a:txBody>
                    <a:bodyPr/>
                    <a:lstStyle/>
                    <a:p>
                      <a:r>
                        <a:rPr lang="en-US" b="1"/>
                        <a:t>ABG</a:t>
                      </a:r>
                      <a:endParaRPr lang="en-US" b="1" dirty="0"/>
                    </a:p>
                  </a:txBody>
                  <a:tcPr/>
                </a:tc>
                <a:tc>
                  <a:txBody>
                    <a:bodyPr/>
                    <a:lstStyle/>
                    <a:p>
                      <a:r>
                        <a:rPr lang="en-US" b="1" dirty="0"/>
                        <a:t>VBG</a:t>
                      </a:r>
                    </a:p>
                  </a:txBody>
                  <a:tcPr/>
                </a:tc>
                <a:tc>
                  <a:txBody>
                    <a:bodyPr/>
                    <a:lstStyle/>
                    <a:p>
                      <a:r>
                        <a:rPr lang="en-US" b="1" dirty="0"/>
                        <a:t>VBG Corr</a:t>
                      </a:r>
                    </a:p>
                  </a:txBody>
                  <a:tcPr/>
                </a:tc>
                <a:extLst>
                  <a:ext uri="{0D108BD9-81ED-4DB2-BD59-A6C34878D82A}">
                    <a16:rowId xmlns:a16="http://schemas.microsoft.com/office/drawing/2014/main" val="3727952061"/>
                  </a:ext>
                </a:extLst>
              </a:tr>
              <a:tr h="340229">
                <a:tc>
                  <a:txBody>
                    <a:bodyPr/>
                    <a:lstStyle/>
                    <a:p>
                      <a:r>
                        <a:rPr lang="en-US" dirty="0"/>
                        <a:t>OR of Hypercapnic RF ICD</a:t>
                      </a:r>
                    </a:p>
                  </a:txBody>
                  <a:tcPr/>
                </a:tc>
                <a:tc>
                  <a:txBody>
                    <a:bodyPr/>
                    <a:lstStyle/>
                    <a:p>
                      <a:r>
                        <a:rPr lang="en-US"/>
                        <a:t>6.5</a:t>
                      </a:r>
                      <a:endParaRPr lang="en-US" dirty="0"/>
                    </a:p>
                  </a:txBody>
                  <a:tcPr/>
                </a:tc>
                <a:tc>
                  <a:txBody>
                    <a:bodyPr/>
                    <a:lstStyle/>
                    <a:p>
                      <a:r>
                        <a:rPr lang="en-US" dirty="0"/>
                        <a:t>5.6</a:t>
                      </a:r>
                    </a:p>
                  </a:txBody>
                  <a:tcPr/>
                </a:tc>
                <a:tc>
                  <a:txBody>
                    <a:bodyPr/>
                    <a:lstStyle/>
                    <a:p>
                      <a:r>
                        <a:rPr lang="en-US"/>
                        <a:t>6.1</a:t>
                      </a:r>
                      <a:endParaRPr lang="en-US" dirty="0"/>
                    </a:p>
                  </a:txBody>
                  <a:tcPr/>
                </a:tc>
                <a:extLst>
                  <a:ext uri="{0D108BD9-81ED-4DB2-BD59-A6C34878D82A}">
                    <a16:rowId xmlns:a16="http://schemas.microsoft.com/office/drawing/2014/main" val="2484229255"/>
                  </a:ext>
                </a:extLst>
              </a:tr>
              <a:tr h="340229">
                <a:tc>
                  <a:txBody>
                    <a:bodyPr/>
                    <a:lstStyle/>
                    <a:p>
                      <a:r>
                        <a:rPr lang="en-US" dirty="0"/>
                        <a:t> Absolute Increase (%)</a:t>
                      </a:r>
                    </a:p>
                  </a:txBody>
                  <a:tcPr/>
                </a:tc>
                <a:tc>
                  <a:txBody>
                    <a:bodyPr/>
                    <a:lstStyle/>
                    <a:p>
                      <a:r>
                        <a:rPr lang="en-US" dirty="0"/>
                        <a:t>10.3%</a:t>
                      </a:r>
                    </a:p>
                  </a:txBody>
                  <a:tcPr/>
                </a:tc>
                <a:tc>
                  <a:txBody>
                    <a:bodyPr/>
                    <a:lstStyle/>
                    <a:p>
                      <a:r>
                        <a:rPr lang="en-US" dirty="0"/>
                        <a:t>9.8%</a:t>
                      </a:r>
                    </a:p>
                  </a:txBody>
                  <a:tcPr/>
                </a:tc>
                <a:tc>
                  <a:txBody>
                    <a:bodyPr/>
                    <a:lstStyle/>
                    <a:p>
                      <a:r>
                        <a:rPr lang="en-US" dirty="0"/>
                        <a:t>10.2%</a:t>
                      </a:r>
                    </a:p>
                  </a:txBody>
                  <a:tcPr/>
                </a:tc>
                <a:extLst>
                  <a:ext uri="{0D108BD9-81ED-4DB2-BD59-A6C34878D82A}">
                    <a16:rowId xmlns:a16="http://schemas.microsoft.com/office/drawing/2014/main" val="2086408007"/>
                  </a:ext>
                </a:extLst>
              </a:tr>
              <a:tr h="340229">
                <a:tc gridSpan="4">
                  <a:txBody>
                    <a:bodyPr/>
                    <a:lstStyle/>
                    <a:p>
                      <a:r>
                        <a:rPr lang="en-US" dirty="0"/>
                        <a:t>OR of subsequent events during hospitalization</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82400804"/>
                  </a:ext>
                </a:extLst>
              </a:tr>
              <a:tr h="340229">
                <a:tc>
                  <a:txBody>
                    <a:bodyPr/>
                    <a:lstStyle/>
                    <a:p>
                      <a:r>
                        <a:rPr lang="en-US" dirty="0"/>
                        <a:t>  Steroid</a:t>
                      </a:r>
                    </a:p>
                  </a:txBody>
                  <a:tcPr/>
                </a:tc>
                <a:tc>
                  <a:txBody>
                    <a:bodyPr/>
                    <a:lstStyle/>
                    <a:p>
                      <a:r>
                        <a:rPr lang="en-US"/>
                        <a:t>1.51*</a:t>
                      </a:r>
                      <a:endParaRPr lang="en-US" dirty="0"/>
                    </a:p>
                  </a:txBody>
                  <a:tcPr/>
                </a:tc>
                <a:tc>
                  <a:txBody>
                    <a:bodyPr/>
                    <a:lstStyle/>
                    <a:p>
                      <a:r>
                        <a:rPr lang="en-US"/>
                        <a:t>1.13</a:t>
                      </a:r>
                      <a:endParaRPr lang="en-US" dirty="0"/>
                    </a:p>
                  </a:txBody>
                  <a:tcPr/>
                </a:tc>
                <a:tc>
                  <a:txBody>
                    <a:bodyPr/>
                    <a:lstStyle/>
                    <a:p>
                      <a:r>
                        <a:rPr lang="en-US"/>
                        <a:t>1.2</a:t>
                      </a:r>
                      <a:endParaRPr lang="en-US" dirty="0"/>
                    </a:p>
                  </a:txBody>
                  <a:tcPr/>
                </a:tc>
                <a:extLst>
                  <a:ext uri="{0D108BD9-81ED-4DB2-BD59-A6C34878D82A}">
                    <a16:rowId xmlns:a16="http://schemas.microsoft.com/office/drawing/2014/main" val="1063519457"/>
                  </a:ext>
                </a:extLst>
              </a:tr>
              <a:tr h="340229">
                <a:tc>
                  <a:txBody>
                    <a:bodyPr/>
                    <a:lstStyle/>
                    <a:p>
                      <a:r>
                        <a:rPr lang="en-US" dirty="0"/>
                        <a:t>  Crit Care</a:t>
                      </a:r>
                    </a:p>
                  </a:txBody>
                  <a:tcPr/>
                </a:tc>
                <a:tc>
                  <a:txBody>
                    <a:bodyPr/>
                    <a:lstStyle/>
                    <a:p>
                      <a:r>
                        <a:rPr lang="en-US"/>
                        <a:t>1.83</a:t>
                      </a:r>
                      <a:endParaRPr lang="en-US" dirty="0"/>
                    </a:p>
                  </a:txBody>
                  <a:tcPr/>
                </a:tc>
                <a:tc>
                  <a:txBody>
                    <a:bodyPr/>
                    <a:lstStyle/>
                    <a:p>
                      <a:r>
                        <a:rPr lang="en-US"/>
                        <a:t>1.74</a:t>
                      </a:r>
                      <a:endParaRPr lang="en-US" dirty="0"/>
                    </a:p>
                  </a:txBody>
                  <a:tcPr/>
                </a:tc>
                <a:tc>
                  <a:txBody>
                    <a:bodyPr/>
                    <a:lstStyle/>
                    <a:p>
                      <a:r>
                        <a:rPr lang="en-US"/>
                        <a:t>1.86</a:t>
                      </a:r>
                      <a:endParaRPr lang="en-US" dirty="0"/>
                    </a:p>
                  </a:txBody>
                  <a:tcPr/>
                </a:tc>
                <a:extLst>
                  <a:ext uri="{0D108BD9-81ED-4DB2-BD59-A6C34878D82A}">
                    <a16:rowId xmlns:a16="http://schemas.microsoft.com/office/drawing/2014/main" val="3169034447"/>
                  </a:ext>
                </a:extLst>
              </a:tr>
              <a:tr h="340229">
                <a:tc>
                  <a:txBody>
                    <a:bodyPr/>
                    <a:lstStyle/>
                    <a:p>
                      <a:r>
                        <a:rPr lang="en-US" dirty="0"/>
                        <a:t>  NIV or IMV</a:t>
                      </a:r>
                    </a:p>
                  </a:txBody>
                  <a:tcPr/>
                </a:tc>
                <a:tc>
                  <a:txBody>
                    <a:bodyPr/>
                    <a:lstStyle/>
                    <a:p>
                      <a:r>
                        <a:rPr lang="en-US" dirty="0"/>
                        <a:t>2.6</a:t>
                      </a:r>
                    </a:p>
                  </a:txBody>
                  <a:tcPr/>
                </a:tc>
                <a:tc>
                  <a:txBody>
                    <a:bodyPr/>
                    <a:lstStyle/>
                    <a:p>
                      <a:r>
                        <a:rPr lang="en-US" dirty="0"/>
                        <a:t>2.02</a:t>
                      </a:r>
                    </a:p>
                  </a:txBody>
                  <a:tcPr/>
                </a:tc>
                <a:tc>
                  <a:txBody>
                    <a:bodyPr/>
                    <a:lstStyle/>
                    <a:p>
                      <a:r>
                        <a:rPr lang="en-US" dirty="0"/>
                        <a:t>2.29</a:t>
                      </a:r>
                    </a:p>
                  </a:txBody>
                  <a:tcPr/>
                </a:tc>
                <a:extLst>
                  <a:ext uri="{0D108BD9-81ED-4DB2-BD59-A6C34878D82A}">
                    <a16:rowId xmlns:a16="http://schemas.microsoft.com/office/drawing/2014/main" val="818092899"/>
                  </a:ext>
                </a:extLst>
              </a:tr>
            </a:tbl>
          </a:graphicData>
        </a:graphic>
      </p:graphicFrame>
    </p:spTree>
    <p:extLst>
      <p:ext uri="{BB962C8B-B14F-4D97-AF65-F5344CB8AC3E}">
        <p14:creationId xmlns:p14="http://schemas.microsoft.com/office/powerpoint/2010/main" val="107328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3CC4-14B5-A835-3EEB-218046948166}"/>
              </a:ext>
            </a:extLst>
          </p:cNvPr>
          <p:cNvSpPr>
            <a:spLocks noGrp="1"/>
          </p:cNvSpPr>
          <p:nvPr>
            <p:ph type="title"/>
          </p:nvPr>
        </p:nvSpPr>
        <p:spPr/>
        <p:txBody>
          <a:bodyPr/>
          <a:lstStyle/>
          <a:p>
            <a:r>
              <a:rPr lang="en-US" dirty="0"/>
              <a:t>How can we improve identification? </a:t>
            </a:r>
            <a:br>
              <a:rPr lang="en-US" dirty="0"/>
            </a:br>
            <a:r>
              <a:rPr lang="en-US" sz="3600" dirty="0"/>
              <a:t>Make better use of the data elements we have</a:t>
            </a:r>
          </a:p>
        </p:txBody>
      </p:sp>
      <p:sp>
        <p:nvSpPr>
          <p:cNvPr id="3" name="Content Placeholder 2">
            <a:extLst>
              <a:ext uri="{FF2B5EF4-FFF2-40B4-BE49-F238E27FC236}">
                <a16:creationId xmlns:a16="http://schemas.microsoft.com/office/drawing/2014/main" id="{524B88F0-0AEF-3D53-4220-8EADFE959051}"/>
              </a:ext>
            </a:extLst>
          </p:cNvPr>
          <p:cNvSpPr>
            <a:spLocks noGrp="1"/>
          </p:cNvSpPr>
          <p:nvPr>
            <p:ph idx="1"/>
          </p:nvPr>
        </p:nvSpPr>
        <p:spPr/>
        <p:txBody>
          <a:bodyPr/>
          <a:lstStyle/>
          <a:p>
            <a:pPr marL="0" indent="0">
              <a:buNone/>
            </a:pPr>
            <a:r>
              <a:rPr lang="en-US" dirty="0"/>
              <a:t>Paired Serum HCO</a:t>
            </a:r>
            <a:r>
              <a:rPr lang="en-US" baseline="-25000" dirty="0"/>
              <a:t>3</a:t>
            </a:r>
            <a:r>
              <a:rPr lang="en-US" baseline="30000" dirty="0"/>
              <a:t>-</a:t>
            </a:r>
            <a:r>
              <a:rPr lang="en-US" dirty="0"/>
              <a:t> (BMP) and PaCO</a:t>
            </a:r>
            <a:r>
              <a:rPr lang="en-US" baseline="-25000" dirty="0"/>
              <a:t>2</a:t>
            </a:r>
            <a:r>
              <a:rPr lang="en-US" dirty="0"/>
              <a:t> (ABG) measurements</a:t>
            </a:r>
          </a:p>
        </p:txBody>
      </p:sp>
      <p:pic>
        <p:nvPicPr>
          <p:cNvPr id="4" name="Picture 3">
            <a:extLst>
              <a:ext uri="{FF2B5EF4-FFF2-40B4-BE49-F238E27FC236}">
                <a16:creationId xmlns:a16="http://schemas.microsoft.com/office/drawing/2014/main" id="{8CEB33D0-579C-EC3A-26FD-53919F288030}"/>
              </a:ext>
            </a:extLst>
          </p:cNvPr>
          <p:cNvPicPr>
            <a:picLocks noChangeAspect="1"/>
          </p:cNvPicPr>
          <p:nvPr/>
        </p:nvPicPr>
        <p:blipFill>
          <a:blip r:embed="rId2"/>
          <a:stretch>
            <a:fillRect/>
          </a:stretch>
        </p:blipFill>
        <p:spPr>
          <a:xfrm>
            <a:off x="380999" y="2372498"/>
            <a:ext cx="6663380" cy="4442253"/>
          </a:xfrm>
          <a:prstGeom prst="rect">
            <a:avLst/>
          </a:prstGeom>
        </p:spPr>
      </p:pic>
      <p:graphicFrame>
        <p:nvGraphicFramePr>
          <p:cNvPr id="6" name="Table 5">
            <a:extLst>
              <a:ext uri="{FF2B5EF4-FFF2-40B4-BE49-F238E27FC236}">
                <a16:creationId xmlns:a16="http://schemas.microsoft.com/office/drawing/2014/main" id="{71DD0A7A-D828-6922-BA15-E9E47DFCD66A}"/>
              </a:ext>
            </a:extLst>
          </p:cNvPr>
          <p:cNvGraphicFramePr>
            <a:graphicFrameLocks noGrp="1"/>
          </p:cNvGraphicFramePr>
          <p:nvPr>
            <p:extLst>
              <p:ext uri="{D42A27DB-BD31-4B8C-83A1-F6EECF244321}">
                <p14:modId xmlns:p14="http://schemas.microsoft.com/office/powerpoint/2010/main" val="1805075077"/>
              </p:ext>
            </p:extLst>
          </p:nvPr>
        </p:nvGraphicFramePr>
        <p:xfrm>
          <a:off x="6324600" y="3666160"/>
          <a:ext cx="5486401" cy="1828800"/>
        </p:xfrm>
        <a:graphic>
          <a:graphicData uri="http://schemas.openxmlformats.org/drawingml/2006/table">
            <a:tbl>
              <a:tblPr firstRow="1" bandRow="1">
                <a:tableStyleId>{5C22544A-7EE6-4342-B048-85BDC9FD1C3A}</a:tableStyleId>
              </a:tblPr>
              <a:tblGrid>
                <a:gridCol w="1542260">
                  <a:extLst>
                    <a:ext uri="{9D8B030D-6E8A-4147-A177-3AD203B41FA5}">
                      <a16:colId xmlns:a16="http://schemas.microsoft.com/office/drawing/2014/main" val="886805010"/>
                    </a:ext>
                  </a:extLst>
                </a:gridCol>
                <a:gridCol w="1423362">
                  <a:extLst>
                    <a:ext uri="{9D8B030D-6E8A-4147-A177-3AD203B41FA5}">
                      <a16:colId xmlns:a16="http://schemas.microsoft.com/office/drawing/2014/main" val="1401611318"/>
                    </a:ext>
                  </a:extLst>
                </a:gridCol>
                <a:gridCol w="2520779">
                  <a:extLst>
                    <a:ext uri="{9D8B030D-6E8A-4147-A177-3AD203B41FA5}">
                      <a16:colId xmlns:a16="http://schemas.microsoft.com/office/drawing/2014/main" val="1753399058"/>
                    </a:ext>
                  </a:extLst>
                </a:gridCol>
              </a:tblGrid>
              <a:tr h="362898">
                <a:tc gridSpan="3">
                  <a:txBody>
                    <a:bodyPr/>
                    <a:lstStyle/>
                    <a:p>
                      <a:pPr algn="ctr"/>
                      <a:r>
                        <a:rPr lang="en-US" dirty="0"/>
                        <a:t>Optimal HCO</a:t>
                      </a:r>
                      <a:r>
                        <a:rPr lang="en-US" baseline="-25000" dirty="0"/>
                        <a:t>3</a:t>
                      </a:r>
                      <a:r>
                        <a:rPr lang="en-US" baseline="30000" dirty="0"/>
                        <a:t>-</a:t>
                      </a:r>
                      <a:r>
                        <a:rPr lang="en-US" dirty="0"/>
                        <a:t> Threshold (Youden Index)</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675453"/>
                  </a:ext>
                </a:extLst>
              </a:tr>
              <a:tr h="362898">
                <a:tc>
                  <a:txBody>
                    <a:bodyPr/>
                    <a:lstStyle/>
                    <a:p>
                      <a:r>
                        <a:rPr lang="en-US" dirty="0"/>
                        <a:t>Ambulatory</a:t>
                      </a:r>
                    </a:p>
                  </a:txBody>
                  <a:tcPr/>
                </a:tc>
                <a:tc>
                  <a:txBody>
                    <a:bodyPr/>
                    <a:lstStyle/>
                    <a:p>
                      <a:r>
                        <a:rPr lang="en-US" dirty="0"/>
                        <a:t>≥ 27 mEq/L </a:t>
                      </a:r>
                    </a:p>
                  </a:txBody>
                  <a:tcPr/>
                </a:tc>
                <a:tc>
                  <a:txBody>
                    <a:bodyPr/>
                    <a:lstStyle/>
                    <a:p>
                      <a:r>
                        <a:rPr lang="en-US" dirty="0"/>
                        <a:t>Se: 60.06%; </a:t>
                      </a:r>
                      <a:r>
                        <a:rPr lang="en-US" dirty="0" err="1"/>
                        <a:t>Sp</a:t>
                      </a:r>
                      <a:r>
                        <a:rPr lang="en-US" dirty="0"/>
                        <a:t>: 83.55%</a:t>
                      </a:r>
                    </a:p>
                  </a:txBody>
                  <a:tcPr/>
                </a:tc>
                <a:extLst>
                  <a:ext uri="{0D108BD9-81ED-4DB2-BD59-A6C34878D82A}">
                    <a16:rowId xmlns:a16="http://schemas.microsoft.com/office/drawing/2014/main" val="2051569878"/>
                  </a:ext>
                </a:extLst>
              </a:tr>
              <a:tr h="362898">
                <a:tc>
                  <a:txBody>
                    <a:bodyPr/>
                    <a:lstStyle/>
                    <a:p>
                      <a:r>
                        <a:rPr lang="en-US" dirty="0"/>
                        <a:t>Emergency</a:t>
                      </a:r>
                    </a:p>
                  </a:txBody>
                  <a:tcPr/>
                </a:tc>
                <a:tc>
                  <a:txBody>
                    <a:bodyPr/>
                    <a:lstStyle/>
                    <a:p>
                      <a:r>
                        <a:rPr lang="en-US" dirty="0"/>
                        <a:t>≥ 26 mEq/L</a:t>
                      </a:r>
                    </a:p>
                  </a:txBody>
                  <a:tcPr/>
                </a:tc>
                <a:tc>
                  <a:txBody>
                    <a:bodyPr/>
                    <a:lstStyle/>
                    <a:p>
                      <a:r>
                        <a:rPr lang="en-US" dirty="0"/>
                        <a:t>Se: 59.19%; </a:t>
                      </a:r>
                      <a:r>
                        <a:rPr lang="en-US" dirty="0" err="1"/>
                        <a:t>Sp</a:t>
                      </a:r>
                      <a:r>
                        <a:rPr lang="en-US" dirty="0"/>
                        <a:t>: 75.37% </a:t>
                      </a:r>
                    </a:p>
                  </a:txBody>
                  <a:tcPr/>
                </a:tc>
                <a:extLst>
                  <a:ext uri="{0D108BD9-81ED-4DB2-BD59-A6C34878D82A}">
                    <a16:rowId xmlns:a16="http://schemas.microsoft.com/office/drawing/2014/main" val="3620121381"/>
                  </a:ext>
                </a:extLst>
              </a:tr>
              <a:tr h="362898">
                <a:tc>
                  <a:txBody>
                    <a:bodyPr/>
                    <a:lstStyle/>
                    <a:p>
                      <a:r>
                        <a:rPr lang="en-US" dirty="0"/>
                        <a:t>Inpatient</a:t>
                      </a:r>
                    </a:p>
                  </a:txBody>
                  <a:tcPr/>
                </a:tc>
                <a:tc>
                  <a:txBody>
                    <a:bodyPr/>
                    <a:lstStyle/>
                    <a:p>
                      <a:r>
                        <a:rPr lang="en-US" dirty="0"/>
                        <a:t>≥ 26 mEq/L</a:t>
                      </a:r>
                    </a:p>
                  </a:txBody>
                  <a:tcPr/>
                </a:tc>
                <a:tc>
                  <a:txBody>
                    <a:bodyPr/>
                    <a:lstStyle/>
                    <a:p>
                      <a:r>
                        <a:rPr lang="en-US" dirty="0"/>
                        <a:t>Se: 54.44% </a:t>
                      </a:r>
                      <a:r>
                        <a:rPr lang="en-US" dirty="0" err="1"/>
                        <a:t>Sp</a:t>
                      </a:r>
                      <a:r>
                        <a:rPr lang="en-US" dirty="0"/>
                        <a:t>: 80.97%</a:t>
                      </a:r>
                    </a:p>
                  </a:txBody>
                  <a:tcPr/>
                </a:tc>
                <a:extLst>
                  <a:ext uri="{0D108BD9-81ED-4DB2-BD59-A6C34878D82A}">
                    <a16:rowId xmlns:a16="http://schemas.microsoft.com/office/drawing/2014/main" val="1609256720"/>
                  </a:ext>
                </a:extLst>
              </a:tr>
              <a:tr h="362898">
                <a:tc>
                  <a:txBody>
                    <a:bodyPr/>
                    <a:lstStyle/>
                    <a:p>
                      <a:r>
                        <a:rPr lang="en-US" dirty="0"/>
                        <a:t>Critical Care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25 mEq/L</a:t>
                      </a:r>
                    </a:p>
                  </a:txBody>
                  <a:tcPr/>
                </a:tc>
                <a:tc>
                  <a:txBody>
                    <a:bodyPr/>
                    <a:lstStyle/>
                    <a:p>
                      <a:r>
                        <a:rPr lang="en-US" dirty="0"/>
                        <a:t>Se: 57.07% </a:t>
                      </a:r>
                      <a:r>
                        <a:rPr lang="en-US" dirty="0" err="1"/>
                        <a:t>Sp</a:t>
                      </a:r>
                      <a:r>
                        <a:rPr lang="en-US" dirty="0"/>
                        <a:t>: 76.30%</a:t>
                      </a:r>
                    </a:p>
                  </a:txBody>
                  <a:tcPr/>
                </a:tc>
                <a:extLst>
                  <a:ext uri="{0D108BD9-81ED-4DB2-BD59-A6C34878D82A}">
                    <a16:rowId xmlns:a16="http://schemas.microsoft.com/office/drawing/2014/main" val="4154368877"/>
                  </a:ext>
                </a:extLst>
              </a:tr>
            </a:tbl>
          </a:graphicData>
        </a:graphic>
      </p:graphicFrame>
    </p:spTree>
    <p:extLst>
      <p:ext uri="{BB962C8B-B14F-4D97-AF65-F5344CB8AC3E}">
        <p14:creationId xmlns:p14="http://schemas.microsoft.com/office/powerpoint/2010/main" val="2905229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of a normal distribution&#10;&#10;Description automatically generated">
            <a:extLst>
              <a:ext uri="{FF2B5EF4-FFF2-40B4-BE49-F238E27FC236}">
                <a16:creationId xmlns:a16="http://schemas.microsoft.com/office/drawing/2014/main" id="{47913C86-6CDE-14CF-7356-3A84B37476FF}"/>
              </a:ext>
            </a:extLst>
          </p:cNvPr>
          <p:cNvPicPr>
            <a:picLocks noChangeAspect="1"/>
          </p:cNvPicPr>
          <p:nvPr/>
        </p:nvPicPr>
        <p:blipFill>
          <a:blip r:embed="rId2"/>
          <a:stretch>
            <a:fillRect/>
          </a:stretch>
        </p:blipFill>
        <p:spPr>
          <a:xfrm>
            <a:off x="658775" y="681037"/>
            <a:ext cx="4548102" cy="3977460"/>
          </a:xfrm>
          <a:prstGeom prst="rect">
            <a:avLst/>
          </a:prstGeom>
        </p:spPr>
      </p:pic>
      <p:sp>
        <p:nvSpPr>
          <p:cNvPr id="21" name="Title 20">
            <a:extLst>
              <a:ext uri="{FF2B5EF4-FFF2-40B4-BE49-F238E27FC236}">
                <a16:creationId xmlns:a16="http://schemas.microsoft.com/office/drawing/2014/main" id="{A125E5C4-A24E-DCA8-51C7-5D997C40EB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60056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7F931F3A-6B6B-926A-30FB-B835F63962D9}"/>
              </a:ext>
            </a:extLst>
          </p:cNvPr>
          <p:cNvPicPr>
            <a:picLocks noChangeAspect="1"/>
          </p:cNvPicPr>
          <p:nvPr/>
        </p:nvPicPr>
        <p:blipFill>
          <a:blip r:embed="rId2"/>
          <a:stretch>
            <a:fillRect/>
          </a:stretch>
        </p:blipFill>
        <p:spPr>
          <a:xfrm>
            <a:off x="1297460" y="194105"/>
            <a:ext cx="9051330" cy="6469789"/>
          </a:xfrm>
          <a:prstGeom prst="rect">
            <a:avLst/>
          </a:prstGeom>
        </p:spPr>
      </p:pic>
    </p:spTree>
    <p:extLst>
      <p:ext uri="{BB962C8B-B14F-4D97-AF65-F5344CB8AC3E}">
        <p14:creationId xmlns:p14="http://schemas.microsoft.com/office/powerpoint/2010/main" val="3560209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numbers and lines&#10;&#10;Description automatically generated with medium confidence">
            <a:extLst>
              <a:ext uri="{FF2B5EF4-FFF2-40B4-BE49-F238E27FC236}">
                <a16:creationId xmlns:a16="http://schemas.microsoft.com/office/drawing/2014/main" id="{F7C20C93-5EF9-E1A7-EE9E-5C21DD81BF99}"/>
              </a:ext>
            </a:extLst>
          </p:cNvPr>
          <p:cNvPicPr>
            <a:picLocks noChangeAspect="1"/>
          </p:cNvPicPr>
          <p:nvPr/>
        </p:nvPicPr>
        <p:blipFill>
          <a:blip r:embed="rId2"/>
          <a:stretch>
            <a:fillRect/>
          </a:stretch>
        </p:blipFill>
        <p:spPr>
          <a:xfrm>
            <a:off x="1050187" y="204606"/>
            <a:ext cx="9784803" cy="6517470"/>
          </a:xfrm>
          <a:prstGeom prst="rect">
            <a:avLst/>
          </a:prstGeom>
        </p:spPr>
      </p:pic>
    </p:spTree>
    <p:extLst>
      <p:ext uri="{BB962C8B-B14F-4D97-AF65-F5344CB8AC3E}">
        <p14:creationId xmlns:p14="http://schemas.microsoft.com/office/powerpoint/2010/main" val="232980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E49E-B5FC-D2FB-C5EB-AF327F5B1051}"/>
              </a:ext>
            </a:extLst>
          </p:cNvPr>
          <p:cNvSpPr>
            <a:spLocks noGrp="1"/>
          </p:cNvSpPr>
          <p:nvPr>
            <p:ph type="title"/>
          </p:nvPr>
        </p:nvSpPr>
        <p:spPr/>
        <p:txBody>
          <a:bodyPr/>
          <a:lstStyle/>
          <a:p>
            <a:r>
              <a:rPr lang="en-US" dirty="0"/>
              <a:t>What makes a problem worth researching?</a:t>
            </a:r>
          </a:p>
        </p:txBody>
      </p:sp>
      <p:sp>
        <p:nvSpPr>
          <p:cNvPr id="3" name="Content Placeholder 2">
            <a:extLst>
              <a:ext uri="{FF2B5EF4-FFF2-40B4-BE49-F238E27FC236}">
                <a16:creationId xmlns:a16="http://schemas.microsoft.com/office/drawing/2014/main" id="{D01CCF82-F540-18A8-05F2-932779F00E9D}"/>
              </a:ext>
            </a:extLst>
          </p:cNvPr>
          <p:cNvSpPr>
            <a:spLocks noGrp="1"/>
          </p:cNvSpPr>
          <p:nvPr>
            <p:ph idx="1"/>
          </p:nvPr>
        </p:nvSpPr>
        <p:spPr/>
        <p:txBody>
          <a:bodyPr>
            <a:normAutofit lnSpcReduction="10000"/>
          </a:bodyPr>
          <a:lstStyle/>
          <a:p>
            <a:pPr marL="0" indent="0">
              <a:buNone/>
            </a:pPr>
            <a:r>
              <a:rPr lang="en-US" u="sng" dirty="0"/>
              <a:t>INT Framework (World Health Organization and other grant-makers)</a:t>
            </a:r>
          </a:p>
          <a:p>
            <a:r>
              <a:rPr lang="en-US" b="1" dirty="0"/>
              <a:t>Importance</a:t>
            </a:r>
            <a:r>
              <a:rPr lang="en-US" dirty="0"/>
              <a:t> of the problem: </a:t>
            </a:r>
          </a:p>
          <a:p>
            <a:pPr lvl="1"/>
            <a:r>
              <a:rPr lang="en-US" dirty="0"/>
              <a:t>How many people (will be) affected by the problem, and how intensely? </a:t>
            </a:r>
          </a:p>
          <a:p>
            <a:r>
              <a:rPr lang="en-US" b="1" dirty="0"/>
              <a:t>Neglected-ness</a:t>
            </a:r>
          </a:p>
          <a:p>
            <a:pPr lvl="1"/>
            <a:r>
              <a:rPr lang="en-US" dirty="0"/>
              <a:t>How much effort is already going toward solving the problem? (is it going to be solved anyway? Will a bit more effort help?)</a:t>
            </a:r>
          </a:p>
          <a:p>
            <a:r>
              <a:rPr lang="en-US" b="1" dirty="0"/>
              <a:t>Tractability</a:t>
            </a:r>
          </a:p>
          <a:p>
            <a:pPr lvl="1"/>
            <a:r>
              <a:rPr lang="en-US" dirty="0"/>
              <a:t>Is the problem solvable? (What has prevented others from solving it?)</a:t>
            </a:r>
          </a:p>
          <a:p>
            <a:pPr lvl="1"/>
            <a:endParaRPr lang="en-US" dirty="0"/>
          </a:p>
          <a:p>
            <a:pPr marL="0" indent="0" algn="ctr">
              <a:buNone/>
            </a:pPr>
            <a:r>
              <a:rPr lang="en-US" b="1" dirty="0"/>
              <a:t>Hypercapnic Respiratory Failure scores high in all 3</a:t>
            </a:r>
          </a:p>
        </p:txBody>
      </p:sp>
    </p:spTree>
    <p:extLst>
      <p:ext uri="{BB962C8B-B14F-4D97-AF65-F5344CB8AC3E}">
        <p14:creationId xmlns:p14="http://schemas.microsoft.com/office/powerpoint/2010/main" val="73663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F951-CA4E-F257-AA7B-182DA1AD9873}"/>
              </a:ext>
            </a:extLst>
          </p:cNvPr>
          <p:cNvSpPr>
            <a:spLocks noGrp="1"/>
          </p:cNvSpPr>
          <p:nvPr>
            <p:ph type="title"/>
          </p:nvPr>
        </p:nvSpPr>
        <p:spPr/>
        <p:txBody>
          <a:bodyPr/>
          <a:lstStyle/>
          <a:p>
            <a:r>
              <a:rPr lang="en-US" dirty="0"/>
              <a:t>A list of important answered questions in Hypercapnic Respiratory Failure</a:t>
            </a:r>
          </a:p>
        </p:txBody>
      </p:sp>
      <p:sp>
        <p:nvSpPr>
          <p:cNvPr id="3" name="Content Placeholder 2">
            <a:extLst>
              <a:ext uri="{FF2B5EF4-FFF2-40B4-BE49-F238E27FC236}">
                <a16:creationId xmlns:a16="http://schemas.microsoft.com/office/drawing/2014/main" id="{1C135717-F9CF-2EC4-B7DD-C49057224AA8}"/>
              </a:ext>
            </a:extLst>
          </p:cNvPr>
          <p:cNvSpPr>
            <a:spLocks noGrp="1"/>
          </p:cNvSpPr>
          <p:nvPr>
            <p:ph idx="1"/>
          </p:nvPr>
        </p:nvSpPr>
        <p:spPr/>
        <p:txBody>
          <a:bodyPr>
            <a:normAutofit fontScale="70000" lnSpcReduction="20000"/>
          </a:bodyPr>
          <a:lstStyle/>
          <a:p>
            <a:r>
              <a:rPr lang="en-US" dirty="0"/>
              <a:t>What are the reasons providers do or don’t order blood gasses? </a:t>
            </a:r>
          </a:p>
          <a:p>
            <a:r>
              <a:rPr lang="en-US" dirty="0"/>
              <a:t>What are the most common causes of hypercapnia? </a:t>
            </a:r>
          </a:p>
          <a:p>
            <a:r>
              <a:rPr lang="en-US" dirty="0"/>
              <a:t>What proportion of patients identified as inpatients are referred for and  receive definitive evaluation (e.g. PFTs, Sleep Study, Echo)? </a:t>
            </a:r>
          </a:p>
          <a:p>
            <a:r>
              <a:rPr lang="en-US" dirty="0"/>
              <a:t>What proportion of inpatients with hypercapnia are recognized? </a:t>
            </a:r>
          </a:p>
          <a:p>
            <a:pPr lvl="1"/>
            <a:r>
              <a:rPr lang="en-US" dirty="0"/>
              <a:t>What happens to the patients who are not recognized? </a:t>
            </a:r>
          </a:p>
          <a:p>
            <a:r>
              <a:rPr lang="en-US" dirty="0"/>
              <a:t>Is hypercapnia a predictive or causal agent of harm? </a:t>
            </a:r>
          </a:p>
          <a:p>
            <a:r>
              <a:rPr lang="en-US" dirty="0"/>
              <a:t>Are VBGs a sufficient surrogate for ABGs? </a:t>
            </a:r>
          </a:p>
          <a:p>
            <a:r>
              <a:rPr lang="en-US" dirty="0"/>
              <a:t>Should we be aggressively identifying hypercapnia (or will this lead to overdiagnosis)? </a:t>
            </a:r>
          </a:p>
          <a:p>
            <a:r>
              <a:rPr lang="en-US" dirty="0"/>
              <a:t>What are the burdens of disease associated with any-cause hypercapnic respiratory failure? </a:t>
            </a:r>
          </a:p>
          <a:p>
            <a:r>
              <a:rPr lang="en-US" dirty="0"/>
              <a:t>How should we manage multifactorial hypercapnic respiratory failure? </a:t>
            </a:r>
          </a:p>
          <a:p>
            <a:r>
              <a:rPr lang="en-US" dirty="0"/>
              <a:t>… </a:t>
            </a:r>
            <a:r>
              <a:rPr lang="en-US" dirty="0" err="1"/>
              <a:t>etc</a:t>
            </a:r>
            <a:r>
              <a:rPr lang="en-US" dirty="0"/>
              <a:t> … </a:t>
            </a:r>
            <a:r>
              <a:rPr lang="en-US" dirty="0" err="1"/>
              <a:t>etc</a:t>
            </a:r>
            <a:r>
              <a:rPr lang="en-US" dirty="0"/>
              <a:t> … </a:t>
            </a:r>
            <a:r>
              <a:rPr lang="en-US" dirty="0" err="1"/>
              <a:t>etc</a:t>
            </a:r>
            <a:r>
              <a:rPr lang="en-US" dirty="0"/>
              <a:t> ..</a:t>
            </a:r>
          </a:p>
          <a:p>
            <a:pPr marL="0" indent="0" algn="ctr">
              <a:buNone/>
            </a:pPr>
            <a:r>
              <a:rPr lang="en-US" dirty="0"/>
              <a:t>Scoping the research is challenging. </a:t>
            </a:r>
            <a:r>
              <a:rPr lang="en-US" b="1" dirty="0"/>
              <a:t>Where to start?</a:t>
            </a:r>
          </a:p>
          <a:p>
            <a:endParaRPr lang="en-US" dirty="0"/>
          </a:p>
        </p:txBody>
      </p:sp>
    </p:spTree>
    <p:extLst>
      <p:ext uri="{BB962C8B-B14F-4D97-AF65-F5344CB8AC3E}">
        <p14:creationId xmlns:p14="http://schemas.microsoft.com/office/powerpoint/2010/main" val="81113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4B5B-5906-6FA2-7E82-C3A9F2C4FA27}"/>
              </a:ext>
            </a:extLst>
          </p:cNvPr>
          <p:cNvSpPr>
            <a:spLocks noGrp="1"/>
          </p:cNvSpPr>
          <p:nvPr>
            <p:ph type="title"/>
          </p:nvPr>
        </p:nvSpPr>
        <p:spPr/>
        <p:txBody>
          <a:bodyPr>
            <a:normAutofit fontScale="90000"/>
          </a:bodyPr>
          <a:lstStyle/>
          <a:p>
            <a:r>
              <a:rPr lang="en-US" dirty="0"/>
              <a:t>K23: </a:t>
            </a:r>
            <a:r>
              <a:rPr lang="en-US" b="1" dirty="0"/>
              <a:t>Bioinformatics Tools to Quantify the Disease Burden Associated with Hypercapnia</a:t>
            </a:r>
          </a:p>
        </p:txBody>
      </p:sp>
      <p:sp>
        <p:nvSpPr>
          <p:cNvPr id="3" name="Content Placeholder 2">
            <a:extLst>
              <a:ext uri="{FF2B5EF4-FFF2-40B4-BE49-F238E27FC236}">
                <a16:creationId xmlns:a16="http://schemas.microsoft.com/office/drawing/2014/main" id="{1AF41F6E-612D-857E-9516-D5C42DE2677D}"/>
              </a:ext>
            </a:extLst>
          </p:cNvPr>
          <p:cNvSpPr>
            <a:spLocks noGrp="1"/>
          </p:cNvSpPr>
          <p:nvPr>
            <p:ph idx="1"/>
          </p:nvPr>
        </p:nvSpPr>
        <p:spPr/>
        <p:txBody>
          <a:bodyPr/>
          <a:lstStyle/>
          <a:p>
            <a:r>
              <a:rPr lang="en-US" dirty="0"/>
              <a:t>Gaps: </a:t>
            </a:r>
          </a:p>
          <a:p>
            <a:pPr lvl="1"/>
            <a:r>
              <a:rPr lang="en-US" dirty="0"/>
              <a:t>Identification of hypercapnia appears to be idiosyncratic, which is a problem for patient care and science. </a:t>
            </a:r>
          </a:p>
          <a:p>
            <a:pPr lvl="1"/>
            <a:r>
              <a:rPr lang="en-US" dirty="0"/>
              <a:t>Admissions with hypercapnia are associated with substantial health burdens, but estimates are from single-centers, rely on local identification  approaches, and may not extrapolate.</a:t>
            </a:r>
          </a:p>
          <a:p>
            <a:pPr lvl="1"/>
            <a:r>
              <a:rPr lang="en-US" dirty="0"/>
              <a:t>It is unclear if the occurrence of hypercapnic respiratory failure is a general marker of illness, a specific marker of respiratory frailty, or a causal agent of harm. </a:t>
            </a:r>
          </a:p>
        </p:txBody>
      </p:sp>
      <p:pic>
        <p:nvPicPr>
          <p:cNvPr id="4" name="Picture 3">
            <a:extLst>
              <a:ext uri="{FF2B5EF4-FFF2-40B4-BE49-F238E27FC236}">
                <a16:creationId xmlns:a16="http://schemas.microsoft.com/office/drawing/2014/main" id="{52D4A34C-A4F7-1384-0113-3C8B924941C2}"/>
              </a:ext>
            </a:extLst>
          </p:cNvPr>
          <p:cNvPicPr>
            <a:picLocks noChangeAspect="1"/>
          </p:cNvPicPr>
          <p:nvPr/>
        </p:nvPicPr>
        <p:blipFill>
          <a:blip r:embed="rId3"/>
          <a:stretch>
            <a:fillRect/>
          </a:stretch>
        </p:blipFill>
        <p:spPr>
          <a:xfrm>
            <a:off x="2333367" y="5168684"/>
            <a:ext cx="7772400" cy="1488049"/>
          </a:xfrm>
          <a:prstGeom prst="rect">
            <a:avLst/>
          </a:prstGeom>
        </p:spPr>
      </p:pic>
    </p:spTree>
    <p:extLst>
      <p:ext uri="{BB962C8B-B14F-4D97-AF65-F5344CB8AC3E}">
        <p14:creationId xmlns:p14="http://schemas.microsoft.com/office/powerpoint/2010/main" val="237901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4B5B-5906-6FA2-7E82-C3A9F2C4FA27}"/>
              </a:ext>
            </a:extLst>
          </p:cNvPr>
          <p:cNvSpPr>
            <a:spLocks noGrp="1"/>
          </p:cNvSpPr>
          <p:nvPr>
            <p:ph type="title"/>
          </p:nvPr>
        </p:nvSpPr>
        <p:spPr/>
        <p:txBody>
          <a:bodyPr>
            <a:normAutofit fontScale="90000"/>
          </a:bodyPr>
          <a:lstStyle/>
          <a:p>
            <a:r>
              <a:rPr lang="en-US" dirty="0"/>
              <a:t>K23: </a:t>
            </a:r>
            <a:r>
              <a:rPr lang="en-US" b="1" dirty="0"/>
              <a:t>Bioinformatics Tools to Quantify the Disease Burden Associated with Hypercapnia</a:t>
            </a:r>
          </a:p>
        </p:txBody>
      </p:sp>
      <p:sp>
        <p:nvSpPr>
          <p:cNvPr id="6" name="Content Placeholder 5">
            <a:extLst>
              <a:ext uri="{FF2B5EF4-FFF2-40B4-BE49-F238E27FC236}">
                <a16:creationId xmlns:a16="http://schemas.microsoft.com/office/drawing/2014/main" id="{ABF31B79-3AE8-21F1-1593-C55A7049B3BB}"/>
              </a:ext>
            </a:extLst>
          </p:cNvPr>
          <p:cNvSpPr>
            <a:spLocks noGrp="1"/>
          </p:cNvSpPr>
          <p:nvPr>
            <p:ph idx="1"/>
          </p:nvPr>
        </p:nvSpPr>
        <p:spPr/>
        <p:txBody>
          <a:bodyPr/>
          <a:lstStyle/>
          <a:p>
            <a:r>
              <a:rPr lang="en-US" dirty="0"/>
              <a:t>My goal is to be an expert in chronic respiratory failure that uses clinical research informatics to enable embedded clinical studies of this population</a:t>
            </a:r>
          </a:p>
          <a:p>
            <a:endParaRPr lang="en-US" dirty="0"/>
          </a:p>
          <a:p>
            <a:r>
              <a:rPr lang="en-US" dirty="0"/>
              <a:t>Career Development Objectives: </a:t>
            </a:r>
          </a:p>
          <a:p>
            <a:pPr lvl="1"/>
            <a:r>
              <a:rPr lang="en-US" dirty="0"/>
              <a:t>Build experience characterizing care processes and variation</a:t>
            </a:r>
          </a:p>
          <a:p>
            <a:pPr lvl="1"/>
            <a:r>
              <a:rPr lang="en-US" dirty="0"/>
              <a:t>Informatics deployment: Gain expertise and experience deploying informatics tools (LLMs and Risk Models) for use in clinical research</a:t>
            </a:r>
          </a:p>
          <a:p>
            <a:pPr lvl="1"/>
            <a:r>
              <a:rPr lang="en-US" dirty="0"/>
              <a:t>Learn Clinical investigation: Learn to lead prospective studies</a:t>
            </a:r>
          </a:p>
          <a:p>
            <a:pPr lvl="1"/>
            <a:endParaRPr lang="en-US" dirty="0"/>
          </a:p>
        </p:txBody>
      </p:sp>
    </p:spTree>
    <p:extLst>
      <p:ext uri="{BB962C8B-B14F-4D97-AF65-F5344CB8AC3E}">
        <p14:creationId xmlns:p14="http://schemas.microsoft.com/office/powerpoint/2010/main" val="133982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67CD-9E80-5C64-65E0-0997A4C12DF3}"/>
              </a:ext>
            </a:extLst>
          </p:cNvPr>
          <p:cNvSpPr>
            <a:spLocks noGrp="1"/>
          </p:cNvSpPr>
          <p:nvPr>
            <p:ph type="title"/>
          </p:nvPr>
        </p:nvSpPr>
        <p:spPr/>
        <p:txBody>
          <a:bodyPr/>
          <a:lstStyle/>
          <a:p>
            <a:r>
              <a:rPr lang="en-US" b="1" dirty="0"/>
              <a:t>Aim 1: </a:t>
            </a:r>
            <a:r>
              <a:rPr lang="en-US" dirty="0"/>
              <a:t>Characterize Current Diagnosis and Workup of Hypercapnic Respiratory Failure</a:t>
            </a:r>
          </a:p>
        </p:txBody>
      </p:sp>
      <p:sp>
        <p:nvSpPr>
          <p:cNvPr id="3" name="Content Placeholder 2">
            <a:extLst>
              <a:ext uri="{FF2B5EF4-FFF2-40B4-BE49-F238E27FC236}">
                <a16:creationId xmlns:a16="http://schemas.microsoft.com/office/drawing/2014/main" id="{B7FCD675-7C49-B5B0-117B-01DEE2B61C38}"/>
              </a:ext>
            </a:extLst>
          </p:cNvPr>
          <p:cNvSpPr>
            <a:spLocks noGrp="1"/>
          </p:cNvSpPr>
          <p:nvPr>
            <p:ph idx="1"/>
          </p:nvPr>
        </p:nvSpPr>
        <p:spPr/>
        <p:txBody>
          <a:bodyPr>
            <a:normAutofit lnSpcReduction="10000"/>
          </a:bodyPr>
          <a:lstStyle/>
          <a:p>
            <a:pPr marL="0" indent="0">
              <a:buNone/>
            </a:pPr>
            <a:r>
              <a:rPr lang="en-US" b="1" dirty="0"/>
              <a:t>Problem: </a:t>
            </a:r>
            <a:r>
              <a:rPr lang="en-US" dirty="0"/>
              <a:t>Many patients are identified as inpatients at decompensation but need outpatient workup and management. There is ~no guidance.</a:t>
            </a:r>
          </a:p>
          <a:p>
            <a:pPr marL="0" indent="0">
              <a:buNone/>
            </a:pPr>
            <a:r>
              <a:rPr lang="en-US" b="1" dirty="0"/>
              <a:t>Gap: </a:t>
            </a:r>
            <a:r>
              <a:rPr lang="en-US" dirty="0"/>
              <a:t>There is no modern estimates of how well we diagnose or evaluate patients presenting with hypercapnic respiratory failure</a:t>
            </a:r>
          </a:p>
          <a:p>
            <a:pPr marL="0" indent="0">
              <a:buNone/>
            </a:pPr>
            <a:r>
              <a:rPr lang="en-US" b="1" dirty="0"/>
              <a:t>Hypotheses: </a:t>
            </a:r>
          </a:p>
          <a:p>
            <a:r>
              <a:rPr lang="en-US" dirty="0"/>
              <a:t>There is substantial variation by institution, provider (training), and patient factor in who receives ABG, VBG, diagnosis, and workup</a:t>
            </a:r>
          </a:p>
          <a:p>
            <a:r>
              <a:rPr lang="en-US" dirty="0"/>
              <a:t>Most patients are identified as having hypercapnia do not receive definitive workup (PFTs, PSG, pulmonary referral)</a:t>
            </a:r>
          </a:p>
          <a:p>
            <a:pPr marL="0" indent="0">
              <a:buNone/>
            </a:pPr>
            <a:endParaRPr lang="en-US" dirty="0"/>
          </a:p>
        </p:txBody>
      </p:sp>
    </p:spTree>
    <p:extLst>
      <p:ext uri="{BB962C8B-B14F-4D97-AF65-F5344CB8AC3E}">
        <p14:creationId xmlns:p14="http://schemas.microsoft.com/office/powerpoint/2010/main" val="59167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67CD-9E80-5C64-65E0-0997A4C12DF3}"/>
              </a:ext>
            </a:extLst>
          </p:cNvPr>
          <p:cNvSpPr>
            <a:spLocks noGrp="1"/>
          </p:cNvSpPr>
          <p:nvPr>
            <p:ph type="title"/>
          </p:nvPr>
        </p:nvSpPr>
        <p:spPr/>
        <p:txBody>
          <a:bodyPr/>
          <a:lstStyle/>
          <a:p>
            <a:r>
              <a:rPr lang="en-US" b="1" dirty="0"/>
              <a:t>Aim 1: </a:t>
            </a:r>
            <a:r>
              <a:rPr lang="en-US" dirty="0"/>
              <a:t>Characterize Current Diagnosis and Workup of Hypercapnic Respiratory Failure</a:t>
            </a:r>
          </a:p>
        </p:txBody>
      </p:sp>
      <p:sp>
        <p:nvSpPr>
          <p:cNvPr id="3" name="Content Placeholder 2">
            <a:extLst>
              <a:ext uri="{FF2B5EF4-FFF2-40B4-BE49-F238E27FC236}">
                <a16:creationId xmlns:a16="http://schemas.microsoft.com/office/drawing/2014/main" id="{B7FCD675-7C49-B5B0-117B-01DEE2B61C38}"/>
              </a:ext>
            </a:extLst>
          </p:cNvPr>
          <p:cNvSpPr>
            <a:spLocks noGrp="1"/>
          </p:cNvSpPr>
          <p:nvPr>
            <p:ph idx="1"/>
          </p:nvPr>
        </p:nvSpPr>
        <p:spPr/>
        <p:txBody>
          <a:bodyPr>
            <a:normAutofit lnSpcReduction="10000"/>
          </a:bodyPr>
          <a:lstStyle/>
          <a:p>
            <a:pPr marL="0" indent="0">
              <a:buNone/>
            </a:pPr>
            <a:r>
              <a:rPr lang="en-US" b="1" dirty="0"/>
              <a:t>Solution: </a:t>
            </a:r>
          </a:p>
          <a:p>
            <a:pPr marL="0" indent="0">
              <a:buNone/>
            </a:pPr>
            <a:r>
              <a:rPr lang="en-US" dirty="0"/>
              <a:t>Linkage of </a:t>
            </a:r>
            <a:r>
              <a:rPr lang="en-US" b="1" dirty="0"/>
              <a:t>Intermountain Health </a:t>
            </a:r>
            <a:r>
              <a:rPr lang="en-US" dirty="0"/>
              <a:t>medical records  </a:t>
            </a:r>
            <a:r>
              <a:rPr lang="en-US" b="1" dirty="0"/>
              <a:t>and UT All Payor Claims Database</a:t>
            </a:r>
            <a:r>
              <a:rPr lang="en-US" dirty="0"/>
              <a:t>, which contains information on follow-up</a:t>
            </a:r>
          </a:p>
          <a:p>
            <a:r>
              <a:rPr lang="en-US" dirty="0"/>
              <a:t>Includes (outpatient) testing, referrals, readmissions, deaths</a:t>
            </a:r>
          </a:p>
          <a:p>
            <a:pPr marL="0" indent="0">
              <a:buNone/>
            </a:pPr>
            <a:r>
              <a:rPr lang="en-US" dirty="0"/>
              <a:t>All patients with hypercapnia identified by VBG, ABG, ICD code, and risk modeling (experimental aim: augmented with NLP)</a:t>
            </a:r>
          </a:p>
          <a:p>
            <a:r>
              <a:rPr lang="en-US" dirty="0"/>
              <a:t>Multi-level logistic regression modeling to characterize factors influencing test ordering</a:t>
            </a:r>
          </a:p>
          <a:p>
            <a:r>
              <a:rPr lang="en-US" dirty="0"/>
              <a:t>Summary of referral for testing, receipt of testing, readmission, death. </a:t>
            </a:r>
          </a:p>
          <a:p>
            <a:pPr marL="0" indent="0">
              <a:buNone/>
            </a:pPr>
            <a:endParaRPr lang="en-US" dirty="0"/>
          </a:p>
        </p:txBody>
      </p:sp>
    </p:spTree>
    <p:extLst>
      <p:ext uri="{BB962C8B-B14F-4D97-AF65-F5344CB8AC3E}">
        <p14:creationId xmlns:p14="http://schemas.microsoft.com/office/powerpoint/2010/main" val="162706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9983-FD0B-0E98-76EB-2C21A18B33FE}"/>
              </a:ext>
            </a:extLst>
          </p:cNvPr>
          <p:cNvSpPr>
            <a:spLocks noGrp="1"/>
          </p:cNvSpPr>
          <p:nvPr>
            <p:ph type="title"/>
          </p:nvPr>
        </p:nvSpPr>
        <p:spPr/>
        <p:txBody>
          <a:bodyPr/>
          <a:lstStyle/>
          <a:p>
            <a:r>
              <a:rPr lang="en-US" b="1" dirty="0"/>
              <a:t>Aim 2</a:t>
            </a:r>
            <a:r>
              <a:rPr lang="en-US" dirty="0"/>
              <a:t>: Augment and Locally Validate Hypercapnia Diagnostic Modeling</a:t>
            </a:r>
          </a:p>
        </p:txBody>
      </p:sp>
      <p:sp>
        <p:nvSpPr>
          <p:cNvPr id="3" name="Content Placeholder 2">
            <a:extLst>
              <a:ext uri="{FF2B5EF4-FFF2-40B4-BE49-F238E27FC236}">
                <a16:creationId xmlns:a16="http://schemas.microsoft.com/office/drawing/2014/main" id="{409B46B8-41BF-622A-FE5F-CAA6B0F4D0D3}"/>
              </a:ext>
            </a:extLst>
          </p:cNvPr>
          <p:cNvSpPr>
            <a:spLocks noGrp="1"/>
          </p:cNvSpPr>
          <p:nvPr>
            <p:ph idx="1"/>
          </p:nvPr>
        </p:nvSpPr>
        <p:spPr>
          <a:xfrm>
            <a:off x="838200" y="1825625"/>
            <a:ext cx="7799173" cy="4351338"/>
          </a:xfrm>
        </p:spPr>
        <p:txBody>
          <a:bodyPr/>
          <a:lstStyle/>
          <a:p>
            <a:r>
              <a:rPr lang="en-US" b="1" dirty="0"/>
              <a:t>Problem:</a:t>
            </a:r>
            <a:r>
              <a:rPr lang="en-US" dirty="0"/>
              <a:t> Methods of identifying hypercapnia are haphazardly applied, inconsistent, and not patient-centered. </a:t>
            </a:r>
          </a:p>
          <a:p>
            <a:r>
              <a:rPr lang="en-US" b="1" dirty="0"/>
              <a:t>Gap:  </a:t>
            </a:r>
            <a:r>
              <a:rPr lang="en-US" dirty="0"/>
              <a:t>Reliable, routine methods for identification of hypercapnia are needed. </a:t>
            </a:r>
          </a:p>
          <a:p>
            <a:r>
              <a:rPr lang="en-US" b="1" dirty="0"/>
              <a:t>Hypothesis: </a:t>
            </a:r>
            <a:r>
              <a:rPr lang="en-US" dirty="0"/>
              <a:t>The likelihood a patient has hypercapnia can be estimated from routinely obtained data elements, like labs and notes. </a:t>
            </a:r>
          </a:p>
        </p:txBody>
      </p:sp>
      <p:pic>
        <p:nvPicPr>
          <p:cNvPr id="4" name="Content Placeholder 5" descr="Iceberg outline">
            <a:extLst>
              <a:ext uri="{FF2B5EF4-FFF2-40B4-BE49-F238E27FC236}">
                <a16:creationId xmlns:a16="http://schemas.microsoft.com/office/drawing/2014/main" id="{0ACC7D81-194D-F425-CD0A-13C1657382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9017" y="2178695"/>
            <a:ext cx="2484783" cy="2484783"/>
          </a:xfrm>
          <a:prstGeom prst="rect">
            <a:avLst/>
          </a:prstGeom>
        </p:spPr>
      </p:pic>
    </p:spTree>
    <p:extLst>
      <p:ext uri="{BB962C8B-B14F-4D97-AF65-F5344CB8AC3E}">
        <p14:creationId xmlns:p14="http://schemas.microsoft.com/office/powerpoint/2010/main" val="295885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FE0D-D8A3-8EF9-934B-69C58D5C28F7}"/>
              </a:ext>
            </a:extLst>
          </p:cNvPr>
          <p:cNvSpPr>
            <a:spLocks noGrp="1"/>
          </p:cNvSpPr>
          <p:nvPr>
            <p:ph type="title"/>
          </p:nvPr>
        </p:nvSpPr>
        <p:spPr/>
        <p:txBody>
          <a:bodyPr/>
          <a:lstStyle/>
          <a:p>
            <a:r>
              <a:rPr lang="en-US" dirty="0"/>
              <a:t>Diagnostic Risk Modeling</a:t>
            </a:r>
          </a:p>
        </p:txBody>
      </p:sp>
      <p:sp>
        <p:nvSpPr>
          <p:cNvPr id="3" name="Content Placeholder 2">
            <a:extLst>
              <a:ext uri="{FF2B5EF4-FFF2-40B4-BE49-F238E27FC236}">
                <a16:creationId xmlns:a16="http://schemas.microsoft.com/office/drawing/2014/main" id="{0689E0C7-CB47-2079-739B-BF2B6FC51ADC}"/>
              </a:ext>
            </a:extLst>
          </p:cNvPr>
          <p:cNvSpPr>
            <a:spLocks noGrp="1"/>
          </p:cNvSpPr>
          <p:nvPr>
            <p:ph idx="1"/>
          </p:nvPr>
        </p:nvSpPr>
        <p:spPr>
          <a:xfrm>
            <a:off x="838200" y="1825625"/>
            <a:ext cx="5257800" cy="4351338"/>
          </a:xfrm>
        </p:spPr>
        <p:txBody>
          <a:bodyPr>
            <a:normAutofit/>
          </a:bodyPr>
          <a:lstStyle/>
          <a:p>
            <a:r>
              <a:rPr lang="en-US" b="1" dirty="0"/>
              <a:t>Solution: </a:t>
            </a:r>
            <a:r>
              <a:rPr lang="en-US" dirty="0"/>
              <a:t>Diagnostic Modeling (Diagnostic Risk Modeling ~= Clinical Decision Rule ~= Prediction Modeling, Diagnostic nomogram)</a:t>
            </a:r>
          </a:p>
          <a:p>
            <a:r>
              <a:rPr lang="en-US" dirty="0"/>
              <a:t>Wells score is a logistic regression</a:t>
            </a:r>
          </a:p>
        </p:txBody>
      </p:sp>
      <p:pic>
        <p:nvPicPr>
          <p:cNvPr id="4" name="Picture 3" descr="A chart with red and green squares&#10;&#10;Description automatically generated">
            <a:extLst>
              <a:ext uri="{FF2B5EF4-FFF2-40B4-BE49-F238E27FC236}">
                <a16:creationId xmlns:a16="http://schemas.microsoft.com/office/drawing/2014/main" id="{D5F0B687-BFDF-6850-41D4-6935952696D7}"/>
              </a:ext>
            </a:extLst>
          </p:cNvPr>
          <p:cNvPicPr>
            <a:picLocks noChangeAspect="1"/>
          </p:cNvPicPr>
          <p:nvPr/>
        </p:nvPicPr>
        <p:blipFill rotWithShape="1">
          <a:blip r:embed="rId2"/>
          <a:srcRect r="5066"/>
          <a:stretch/>
        </p:blipFill>
        <p:spPr>
          <a:xfrm>
            <a:off x="5461257" y="1581665"/>
            <a:ext cx="6549512" cy="4595298"/>
          </a:xfrm>
          <a:prstGeom prst="rect">
            <a:avLst/>
          </a:prstGeom>
        </p:spPr>
      </p:pic>
    </p:spTree>
    <p:extLst>
      <p:ext uri="{BB962C8B-B14F-4D97-AF65-F5344CB8AC3E}">
        <p14:creationId xmlns:p14="http://schemas.microsoft.com/office/powerpoint/2010/main" val="207158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FE0D-D8A3-8EF9-934B-69C58D5C28F7}"/>
              </a:ext>
            </a:extLst>
          </p:cNvPr>
          <p:cNvSpPr>
            <a:spLocks noGrp="1"/>
          </p:cNvSpPr>
          <p:nvPr>
            <p:ph type="title"/>
          </p:nvPr>
        </p:nvSpPr>
        <p:spPr/>
        <p:txBody>
          <a:bodyPr/>
          <a:lstStyle/>
          <a:p>
            <a:r>
              <a:rPr lang="en-US" dirty="0"/>
              <a:t>Diagnostic Risk Modeling</a:t>
            </a:r>
          </a:p>
        </p:txBody>
      </p:sp>
      <p:sp>
        <p:nvSpPr>
          <p:cNvPr id="3" name="Content Placeholder 2">
            <a:extLst>
              <a:ext uri="{FF2B5EF4-FFF2-40B4-BE49-F238E27FC236}">
                <a16:creationId xmlns:a16="http://schemas.microsoft.com/office/drawing/2014/main" id="{0689E0C7-CB47-2079-739B-BF2B6FC51ADC}"/>
              </a:ext>
            </a:extLst>
          </p:cNvPr>
          <p:cNvSpPr>
            <a:spLocks noGrp="1"/>
          </p:cNvSpPr>
          <p:nvPr>
            <p:ph idx="1"/>
          </p:nvPr>
        </p:nvSpPr>
        <p:spPr>
          <a:xfrm>
            <a:off x="838200" y="1825625"/>
            <a:ext cx="6637638" cy="4351338"/>
          </a:xfrm>
        </p:spPr>
        <p:txBody>
          <a:bodyPr>
            <a:normAutofit fontScale="92500" lnSpcReduction="10000"/>
          </a:bodyPr>
          <a:lstStyle/>
          <a:p>
            <a:r>
              <a:rPr lang="en-US" b="1" dirty="0"/>
              <a:t>Estimate the likelihood of hypercapnia at admission in inpatients</a:t>
            </a:r>
            <a:r>
              <a:rPr lang="en-US" dirty="0"/>
              <a:t>.</a:t>
            </a:r>
          </a:p>
          <a:p>
            <a:r>
              <a:rPr lang="en-US" dirty="0"/>
              <a:t>Predictors: must be routinely available, obtained before/independently of blood gas</a:t>
            </a:r>
          </a:p>
          <a:p>
            <a:r>
              <a:rPr lang="en-US" dirty="0"/>
              <a:t>2 approaches: LASSO Logistic Regression; Random Forest</a:t>
            </a:r>
          </a:p>
          <a:p>
            <a:r>
              <a:rPr lang="en-US" dirty="0"/>
              <a:t>Assess distribution of predictions, discrimination, calibration</a:t>
            </a:r>
          </a:p>
          <a:p>
            <a:r>
              <a:rPr lang="en-US" dirty="0"/>
              <a:t>Partial verification: vs any blood gas (ABG &gt; 45, VBG &gt; 50); inverse propensity weighted ABG</a:t>
            </a:r>
          </a:p>
        </p:txBody>
      </p:sp>
      <p:pic>
        <p:nvPicPr>
          <p:cNvPr id="4" name="Picture 3">
            <a:extLst>
              <a:ext uri="{FF2B5EF4-FFF2-40B4-BE49-F238E27FC236}">
                <a16:creationId xmlns:a16="http://schemas.microsoft.com/office/drawing/2014/main" id="{79889486-3F93-B62B-7768-13811FFFCF02}"/>
              </a:ext>
            </a:extLst>
          </p:cNvPr>
          <p:cNvPicPr>
            <a:picLocks noChangeAspect="1"/>
          </p:cNvPicPr>
          <p:nvPr/>
        </p:nvPicPr>
        <p:blipFill>
          <a:blip r:embed="rId2"/>
          <a:stretch>
            <a:fillRect/>
          </a:stretch>
        </p:blipFill>
        <p:spPr>
          <a:xfrm>
            <a:off x="7676463" y="1524000"/>
            <a:ext cx="4203700" cy="1905000"/>
          </a:xfrm>
          <a:prstGeom prst="rect">
            <a:avLst/>
          </a:prstGeom>
        </p:spPr>
      </p:pic>
      <p:sp>
        <p:nvSpPr>
          <p:cNvPr id="5" name="TextBox 4">
            <a:extLst>
              <a:ext uri="{FF2B5EF4-FFF2-40B4-BE49-F238E27FC236}">
                <a16:creationId xmlns:a16="http://schemas.microsoft.com/office/drawing/2014/main" id="{70EAFBD6-7A2C-6E4D-33C2-7AC6B2E8F25F}"/>
              </a:ext>
            </a:extLst>
          </p:cNvPr>
          <p:cNvSpPr txBox="1"/>
          <p:nvPr/>
        </p:nvSpPr>
        <p:spPr>
          <a:xfrm>
            <a:off x="7994821" y="3707026"/>
            <a:ext cx="3489925" cy="2308324"/>
          </a:xfrm>
          <a:prstGeom prst="rect">
            <a:avLst/>
          </a:prstGeom>
          <a:noFill/>
        </p:spPr>
        <p:txBody>
          <a:bodyPr wrap="square" rtlCol="0">
            <a:spAutoFit/>
          </a:bodyPr>
          <a:lstStyle/>
          <a:p>
            <a:r>
              <a:rPr lang="en-US" dirty="0"/>
              <a:t>Predictors: age, sex, body mass index [BMI], components of basic blood chemistry testing [sodium, potassium, chloride, bicarbonate, urea, and creatinine], and hemoglobin. Selected a priori on clinical relevance and availability.</a:t>
            </a:r>
          </a:p>
        </p:txBody>
      </p:sp>
    </p:spTree>
    <p:extLst>
      <p:ext uri="{BB962C8B-B14F-4D97-AF65-F5344CB8AC3E}">
        <p14:creationId xmlns:p14="http://schemas.microsoft.com/office/powerpoint/2010/main" val="595743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11B450-2761-CB04-DB67-45315943A3C3}"/>
              </a:ext>
            </a:extLst>
          </p:cNvPr>
          <p:cNvPicPr>
            <a:picLocks noChangeAspect="1"/>
          </p:cNvPicPr>
          <p:nvPr/>
        </p:nvPicPr>
        <p:blipFill>
          <a:blip r:embed="rId2"/>
          <a:stretch>
            <a:fillRect/>
          </a:stretch>
        </p:blipFill>
        <p:spPr>
          <a:xfrm>
            <a:off x="4871405" y="2458997"/>
            <a:ext cx="6989875" cy="3719383"/>
          </a:xfrm>
          <a:prstGeom prst="rect">
            <a:avLst/>
          </a:prstGeom>
        </p:spPr>
      </p:pic>
      <p:pic>
        <p:nvPicPr>
          <p:cNvPr id="8" name="Picture 7">
            <a:extLst>
              <a:ext uri="{FF2B5EF4-FFF2-40B4-BE49-F238E27FC236}">
                <a16:creationId xmlns:a16="http://schemas.microsoft.com/office/drawing/2014/main" id="{A8B99220-523F-EB2F-5F80-356B0C7A80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3"/>
          <a:stretch/>
        </p:blipFill>
        <p:spPr bwMode="auto">
          <a:xfrm>
            <a:off x="172996" y="184729"/>
            <a:ext cx="4893274" cy="6391103"/>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228DD331-AF64-98EB-C140-F4501C54C62A}"/>
              </a:ext>
            </a:extLst>
          </p:cNvPr>
          <p:cNvSpPr>
            <a:spLocks noGrp="1"/>
          </p:cNvSpPr>
          <p:nvPr>
            <p:ph type="title"/>
          </p:nvPr>
        </p:nvSpPr>
        <p:spPr>
          <a:xfrm>
            <a:off x="5832388" y="704336"/>
            <a:ext cx="5521411" cy="1357057"/>
          </a:xfrm>
        </p:spPr>
        <p:txBody>
          <a:bodyPr>
            <a:normAutofit fontScale="90000"/>
          </a:bodyPr>
          <a:lstStyle/>
          <a:p>
            <a:r>
              <a:rPr lang="en-US" b="1" dirty="0"/>
              <a:t>Partial Verification: </a:t>
            </a:r>
            <a:r>
              <a:rPr lang="en-US" dirty="0"/>
              <a:t>you can only train on data with outcomes available. </a:t>
            </a:r>
          </a:p>
        </p:txBody>
      </p:sp>
    </p:spTree>
    <p:extLst>
      <p:ext uri="{BB962C8B-B14F-4D97-AF65-F5344CB8AC3E}">
        <p14:creationId xmlns:p14="http://schemas.microsoft.com/office/powerpoint/2010/main" val="421919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C5BE-5137-AEEF-5DAA-7596554F7F6F}"/>
              </a:ext>
            </a:extLst>
          </p:cNvPr>
          <p:cNvSpPr>
            <a:spLocks noGrp="1"/>
          </p:cNvSpPr>
          <p:nvPr>
            <p:ph type="title"/>
          </p:nvPr>
        </p:nvSpPr>
        <p:spPr/>
        <p:txBody>
          <a:bodyPr/>
          <a:lstStyle/>
          <a:p>
            <a:r>
              <a:rPr lang="en-US" dirty="0"/>
              <a:t>Aim 2: Augment </a:t>
            </a:r>
          </a:p>
        </p:txBody>
      </p:sp>
      <p:sp>
        <p:nvSpPr>
          <p:cNvPr id="3" name="Content Placeholder 2">
            <a:extLst>
              <a:ext uri="{FF2B5EF4-FFF2-40B4-BE49-F238E27FC236}">
                <a16:creationId xmlns:a16="http://schemas.microsoft.com/office/drawing/2014/main" id="{DFDC768B-963A-1DDC-DC37-8DF7E1A00E46}"/>
              </a:ext>
            </a:extLst>
          </p:cNvPr>
          <p:cNvSpPr>
            <a:spLocks noGrp="1"/>
          </p:cNvSpPr>
          <p:nvPr>
            <p:ph idx="1"/>
          </p:nvPr>
        </p:nvSpPr>
        <p:spPr>
          <a:xfrm>
            <a:off x="838200" y="1825625"/>
            <a:ext cx="6328719" cy="4351338"/>
          </a:xfrm>
        </p:spPr>
        <p:txBody>
          <a:bodyPr>
            <a:normAutofit/>
          </a:bodyPr>
          <a:lstStyle/>
          <a:p>
            <a:pPr marL="0" indent="0">
              <a:buNone/>
            </a:pPr>
            <a:r>
              <a:rPr lang="en-US" b="1" dirty="0"/>
              <a:t>Problem: </a:t>
            </a:r>
            <a:r>
              <a:rPr lang="en-US" dirty="0"/>
              <a:t>model accuracy is imperfect</a:t>
            </a:r>
          </a:p>
          <a:p>
            <a:pPr marL="0" indent="0">
              <a:buNone/>
            </a:pPr>
            <a:r>
              <a:rPr lang="en-US" b="1" dirty="0"/>
              <a:t>Gap: </a:t>
            </a:r>
            <a:r>
              <a:rPr lang="en-US" dirty="0"/>
              <a:t>Symptoms, which  greatly improve prediction accuracy, are in notes. </a:t>
            </a:r>
          </a:p>
          <a:p>
            <a:pPr marL="0" indent="0">
              <a:buNone/>
            </a:pPr>
            <a:r>
              <a:rPr lang="en-US" b="1" dirty="0"/>
              <a:t>Hypothesis: </a:t>
            </a:r>
            <a:r>
              <a:rPr lang="en-US" dirty="0"/>
              <a:t>extracting this data using locally-deployed LLMs will improve the accuracy of predictions about the risk of  hypercapnia</a:t>
            </a:r>
          </a:p>
          <a:p>
            <a:pPr marL="0" indent="0">
              <a:buNone/>
            </a:pPr>
            <a:endParaRPr lang="en-US" dirty="0"/>
          </a:p>
        </p:txBody>
      </p:sp>
      <p:pic>
        <p:nvPicPr>
          <p:cNvPr id="7" name="Picture 6">
            <a:extLst>
              <a:ext uri="{FF2B5EF4-FFF2-40B4-BE49-F238E27FC236}">
                <a16:creationId xmlns:a16="http://schemas.microsoft.com/office/drawing/2014/main" id="{C209196E-FDF4-DF64-879F-A94F2E23275C}"/>
              </a:ext>
            </a:extLst>
          </p:cNvPr>
          <p:cNvPicPr>
            <a:picLocks noChangeAspect="1"/>
          </p:cNvPicPr>
          <p:nvPr/>
        </p:nvPicPr>
        <p:blipFill>
          <a:blip r:embed="rId2"/>
          <a:stretch>
            <a:fillRect/>
          </a:stretch>
        </p:blipFill>
        <p:spPr>
          <a:xfrm>
            <a:off x="9860696" y="210065"/>
            <a:ext cx="2224293" cy="3632886"/>
          </a:xfrm>
          <a:prstGeom prst="rect">
            <a:avLst/>
          </a:prstGeom>
        </p:spPr>
      </p:pic>
      <p:pic>
        <p:nvPicPr>
          <p:cNvPr id="5" name="Picture 4">
            <a:extLst>
              <a:ext uri="{FF2B5EF4-FFF2-40B4-BE49-F238E27FC236}">
                <a16:creationId xmlns:a16="http://schemas.microsoft.com/office/drawing/2014/main" id="{B03CEFA4-95A4-4FAE-1EF8-64693D0854CC}"/>
              </a:ext>
            </a:extLst>
          </p:cNvPr>
          <p:cNvPicPr>
            <a:picLocks noChangeAspect="1"/>
          </p:cNvPicPr>
          <p:nvPr/>
        </p:nvPicPr>
        <p:blipFill>
          <a:blip r:embed="rId3"/>
          <a:stretch>
            <a:fillRect/>
          </a:stretch>
        </p:blipFill>
        <p:spPr>
          <a:xfrm>
            <a:off x="9884326" y="3793523"/>
            <a:ext cx="2200663" cy="2945416"/>
          </a:xfrm>
          <a:prstGeom prst="rect">
            <a:avLst/>
          </a:prstGeom>
        </p:spPr>
      </p:pic>
      <p:pic>
        <p:nvPicPr>
          <p:cNvPr id="9" name="Picture 8">
            <a:extLst>
              <a:ext uri="{FF2B5EF4-FFF2-40B4-BE49-F238E27FC236}">
                <a16:creationId xmlns:a16="http://schemas.microsoft.com/office/drawing/2014/main" id="{1B7938C6-D952-B1C9-74AE-00BD78764039}"/>
              </a:ext>
            </a:extLst>
          </p:cNvPr>
          <p:cNvPicPr>
            <a:picLocks noChangeAspect="1"/>
          </p:cNvPicPr>
          <p:nvPr/>
        </p:nvPicPr>
        <p:blipFill>
          <a:blip r:embed="rId4"/>
          <a:stretch>
            <a:fillRect/>
          </a:stretch>
        </p:blipFill>
        <p:spPr>
          <a:xfrm>
            <a:off x="7600068" y="1389255"/>
            <a:ext cx="2284258" cy="4351338"/>
          </a:xfrm>
          <a:prstGeom prst="rect">
            <a:avLst/>
          </a:prstGeom>
        </p:spPr>
      </p:pic>
      <p:cxnSp>
        <p:nvCxnSpPr>
          <p:cNvPr id="11" name="Straight Arrow Connector 10">
            <a:extLst>
              <a:ext uri="{FF2B5EF4-FFF2-40B4-BE49-F238E27FC236}">
                <a16:creationId xmlns:a16="http://schemas.microsoft.com/office/drawing/2014/main" id="{21101592-0F7F-1893-2FB5-DCF56D6B8DC4}"/>
              </a:ext>
            </a:extLst>
          </p:cNvPr>
          <p:cNvCxnSpPr/>
          <p:nvPr/>
        </p:nvCxnSpPr>
        <p:spPr>
          <a:xfrm>
            <a:off x="7327557" y="5350475"/>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3EF0A28-774C-7CBC-6BEB-9410C9E8623D}"/>
              </a:ext>
            </a:extLst>
          </p:cNvPr>
          <p:cNvCxnSpPr/>
          <p:nvPr/>
        </p:nvCxnSpPr>
        <p:spPr>
          <a:xfrm>
            <a:off x="7327557" y="4155988"/>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02E0650-1D1E-E9E4-BE93-FC9142E05ABF}"/>
              </a:ext>
            </a:extLst>
          </p:cNvPr>
          <p:cNvCxnSpPr/>
          <p:nvPr/>
        </p:nvCxnSpPr>
        <p:spPr>
          <a:xfrm>
            <a:off x="7315200" y="3550507"/>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185DA2F-9856-90A4-5C1B-081C617B5339}"/>
              </a:ext>
            </a:extLst>
          </p:cNvPr>
          <p:cNvCxnSpPr/>
          <p:nvPr/>
        </p:nvCxnSpPr>
        <p:spPr>
          <a:xfrm>
            <a:off x="9599458" y="2883243"/>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32C63EE-DE59-8D63-D7C1-BF8F9CFED6E6}"/>
              </a:ext>
            </a:extLst>
          </p:cNvPr>
          <p:cNvCxnSpPr/>
          <p:nvPr/>
        </p:nvCxnSpPr>
        <p:spPr>
          <a:xfrm>
            <a:off x="9599458" y="2141837"/>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9182CEB-62AE-CA49-334F-3578B7EFC3B5}"/>
              </a:ext>
            </a:extLst>
          </p:cNvPr>
          <p:cNvCxnSpPr/>
          <p:nvPr/>
        </p:nvCxnSpPr>
        <p:spPr>
          <a:xfrm>
            <a:off x="9599458" y="1290399"/>
            <a:ext cx="28486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8AE24C6-B753-3E04-6193-2AC096862BA4}"/>
              </a:ext>
            </a:extLst>
          </p:cNvPr>
          <p:cNvCxnSpPr/>
          <p:nvPr/>
        </p:nvCxnSpPr>
        <p:spPr>
          <a:xfrm>
            <a:off x="9615936" y="4247782"/>
            <a:ext cx="284868"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AF3CC10-EFE3-D730-0281-F3673B4D414A}"/>
              </a:ext>
            </a:extLst>
          </p:cNvPr>
          <p:cNvCxnSpPr/>
          <p:nvPr/>
        </p:nvCxnSpPr>
        <p:spPr>
          <a:xfrm>
            <a:off x="9620053" y="4770887"/>
            <a:ext cx="284868"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51E58DD-0221-BAA1-BA95-9F5983F1B7EA}"/>
              </a:ext>
            </a:extLst>
          </p:cNvPr>
          <p:cNvCxnSpPr/>
          <p:nvPr/>
        </p:nvCxnSpPr>
        <p:spPr>
          <a:xfrm>
            <a:off x="9636526" y="5726482"/>
            <a:ext cx="284868"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F42A7B7-D9D2-D2A1-8300-86DF864B7133}"/>
              </a:ext>
            </a:extLst>
          </p:cNvPr>
          <p:cNvCxnSpPr/>
          <p:nvPr/>
        </p:nvCxnSpPr>
        <p:spPr>
          <a:xfrm>
            <a:off x="7313450" y="4737932"/>
            <a:ext cx="284868"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7E41195-6CB1-1A2B-DEF8-46BE840075CF}"/>
              </a:ext>
            </a:extLst>
          </p:cNvPr>
          <p:cNvCxnSpPr/>
          <p:nvPr/>
        </p:nvCxnSpPr>
        <p:spPr>
          <a:xfrm>
            <a:off x="7317566" y="2715538"/>
            <a:ext cx="284868"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978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72FD-1410-CA41-8A2B-943736D9E5F2}"/>
              </a:ext>
            </a:extLst>
          </p:cNvPr>
          <p:cNvSpPr>
            <a:spLocks noGrp="1"/>
          </p:cNvSpPr>
          <p:nvPr>
            <p:ph type="title"/>
          </p:nvPr>
        </p:nvSpPr>
        <p:spPr/>
        <p:txBody>
          <a:bodyPr/>
          <a:lstStyle/>
          <a:p>
            <a:r>
              <a:rPr lang="en-US" dirty="0"/>
              <a:t>How should we study these patients? </a:t>
            </a:r>
          </a:p>
        </p:txBody>
      </p:sp>
      <p:graphicFrame>
        <p:nvGraphicFramePr>
          <p:cNvPr id="4" name="Content Placeholder 3">
            <a:extLst>
              <a:ext uri="{FF2B5EF4-FFF2-40B4-BE49-F238E27FC236}">
                <a16:creationId xmlns:a16="http://schemas.microsoft.com/office/drawing/2014/main" id="{269C2061-4DDD-6C49-C3F9-495FE83176BF}"/>
              </a:ext>
            </a:extLst>
          </p:cNvPr>
          <p:cNvGraphicFramePr>
            <a:graphicFrameLocks noGrp="1"/>
          </p:cNvGraphicFramePr>
          <p:nvPr>
            <p:ph idx="1"/>
            <p:extLst>
              <p:ext uri="{D42A27DB-BD31-4B8C-83A1-F6EECF244321}">
                <p14:modId xmlns:p14="http://schemas.microsoft.com/office/powerpoint/2010/main" val="2626852579"/>
              </p:ext>
            </p:extLst>
          </p:nvPr>
        </p:nvGraphicFramePr>
        <p:xfrm>
          <a:off x="838200" y="1566130"/>
          <a:ext cx="10515597" cy="3571240"/>
        </p:xfrm>
        <a:graphic>
          <a:graphicData uri="http://schemas.openxmlformats.org/drawingml/2006/table">
            <a:tbl>
              <a:tblPr firstRow="1" bandRow="1">
                <a:tableStyleId>{5C22544A-7EE6-4342-B048-85BDC9FD1C3A}</a:tableStyleId>
              </a:tblPr>
              <a:tblGrid>
                <a:gridCol w="1620795">
                  <a:extLst>
                    <a:ext uri="{9D8B030D-6E8A-4147-A177-3AD203B41FA5}">
                      <a16:colId xmlns:a16="http://schemas.microsoft.com/office/drawing/2014/main" val="2491115754"/>
                    </a:ext>
                  </a:extLst>
                </a:gridCol>
                <a:gridCol w="4250724">
                  <a:extLst>
                    <a:ext uri="{9D8B030D-6E8A-4147-A177-3AD203B41FA5}">
                      <a16:colId xmlns:a16="http://schemas.microsoft.com/office/drawing/2014/main" val="3922703851"/>
                    </a:ext>
                  </a:extLst>
                </a:gridCol>
                <a:gridCol w="4644078">
                  <a:extLst>
                    <a:ext uri="{9D8B030D-6E8A-4147-A177-3AD203B41FA5}">
                      <a16:colId xmlns:a16="http://schemas.microsoft.com/office/drawing/2014/main" val="1536764470"/>
                    </a:ext>
                  </a:extLst>
                </a:gridCol>
              </a:tblGrid>
              <a:tr h="370840">
                <a:tc>
                  <a:txBody>
                    <a:bodyPr/>
                    <a:lstStyle/>
                    <a:p>
                      <a:r>
                        <a:rPr lang="en-US" dirty="0"/>
                        <a:t>Paradigm</a:t>
                      </a:r>
                    </a:p>
                  </a:txBody>
                  <a:tcPr/>
                </a:tc>
                <a:tc>
                  <a:txBody>
                    <a:bodyPr/>
                    <a:lstStyle/>
                    <a:p>
                      <a:r>
                        <a:rPr lang="en-US" dirty="0"/>
                        <a:t>Disease-Based</a:t>
                      </a:r>
                    </a:p>
                  </a:txBody>
                  <a:tcPr/>
                </a:tc>
                <a:tc>
                  <a:txBody>
                    <a:bodyPr/>
                    <a:lstStyle/>
                    <a:p>
                      <a:r>
                        <a:rPr lang="en-US" dirty="0"/>
                        <a:t>Syndrome-Based</a:t>
                      </a:r>
                    </a:p>
                  </a:txBody>
                  <a:tcPr/>
                </a:tc>
                <a:extLst>
                  <a:ext uri="{0D108BD9-81ED-4DB2-BD59-A6C34878D82A}">
                    <a16:rowId xmlns:a16="http://schemas.microsoft.com/office/drawing/2014/main" val="2976127127"/>
                  </a:ext>
                </a:extLst>
              </a:tr>
              <a:tr h="370840">
                <a:tc>
                  <a:txBody>
                    <a:bodyPr/>
                    <a:lstStyle/>
                    <a:p>
                      <a:r>
                        <a:rPr lang="en-US" dirty="0"/>
                        <a:t>Pros</a:t>
                      </a:r>
                    </a:p>
                  </a:txBody>
                  <a:tcPr/>
                </a:tc>
                <a:tc>
                  <a:txBody>
                    <a:bodyPr/>
                    <a:lstStyle/>
                    <a:p>
                      <a:pPr marL="285750" indent="-285750">
                        <a:buFont typeface="Arial" panose="020B0604020202020204" pitchFamily="34" charset="0"/>
                        <a:buChar char="•"/>
                      </a:pPr>
                      <a:r>
                        <a:rPr lang="en-US" dirty="0"/>
                        <a:t>The causative disease is usually an effect modifier for treatments → </a:t>
                      </a:r>
                      <a:r>
                        <a:rPr lang="en-US" b="1" dirty="0"/>
                        <a:t>homogenous response better for efficacy trials</a:t>
                      </a:r>
                      <a:r>
                        <a:rPr lang="en-US" dirty="0"/>
                        <a:t>.</a:t>
                      </a:r>
                    </a:p>
                    <a:p>
                      <a:pPr marL="285750" indent="-285750">
                        <a:buFont typeface="Arial" panose="020B0604020202020204" pitchFamily="34" charset="0"/>
                        <a:buChar char="•"/>
                      </a:pPr>
                      <a:r>
                        <a:rPr lang="en-US" dirty="0"/>
                        <a:t>Funders often interested in specific diseases </a:t>
                      </a:r>
                    </a:p>
                  </a:txBody>
                  <a:tcPr/>
                </a:tc>
                <a:tc>
                  <a:txBody>
                    <a:bodyPr/>
                    <a:lstStyle/>
                    <a:p>
                      <a:pPr marL="285750" indent="-285750">
                        <a:buFont typeface="Arial" panose="020B0604020202020204" pitchFamily="34" charset="0"/>
                        <a:buChar char="•"/>
                      </a:pPr>
                      <a:r>
                        <a:rPr lang="en-US" b="0" dirty="0"/>
                        <a:t>Hypercapnia is often recognized before the cause; </a:t>
                      </a:r>
                      <a:r>
                        <a:rPr lang="en-US" b="1" dirty="0"/>
                        <a:t>outpatient workup, so initial management is empiric</a:t>
                      </a:r>
                      <a:r>
                        <a:rPr lang="en-US" dirty="0"/>
                        <a:t>.</a:t>
                      </a:r>
                    </a:p>
                    <a:p>
                      <a:pPr marL="285750" indent="-285750">
                        <a:buFont typeface="Arial" panose="020B0604020202020204" pitchFamily="34" charset="0"/>
                        <a:buChar char="•"/>
                      </a:pPr>
                      <a:r>
                        <a:rPr lang="en-US" dirty="0"/>
                        <a:t>Efficacious management shares features. </a:t>
                      </a:r>
                    </a:p>
                    <a:p>
                      <a:pPr marL="285750" indent="-285750">
                        <a:buFont typeface="Arial" panose="020B0604020202020204" pitchFamily="34" charset="0"/>
                        <a:buChar char="•"/>
                      </a:pPr>
                      <a:r>
                        <a:rPr lang="en-US" b="1" dirty="0"/>
                        <a:t>Enables assessment and improvement of processes of care. </a:t>
                      </a:r>
                    </a:p>
                  </a:txBody>
                  <a:tcPr/>
                </a:tc>
                <a:extLst>
                  <a:ext uri="{0D108BD9-81ED-4DB2-BD59-A6C34878D82A}">
                    <a16:rowId xmlns:a16="http://schemas.microsoft.com/office/drawing/2014/main" val="564765349"/>
                  </a:ext>
                </a:extLst>
              </a:tr>
              <a:tr h="370840">
                <a:tc>
                  <a:txBody>
                    <a:bodyPr/>
                    <a:lstStyle/>
                    <a:p>
                      <a:r>
                        <a:rPr lang="en-US" dirty="0"/>
                        <a:t>Cons</a:t>
                      </a:r>
                    </a:p>
                  </a:txBody>
                  <a:tcPr/>
                </a:tc>
                <a:tc>
                  <a:txBody>
                    <a:bodyPr/>
                    <a:lstStyle/>
                    <a:p>
                      <a:pPr marL="285750" indent="-285750">
                        <a:buFont typeface="Arial" panose="020B0604020202020204" pitchFamily="34" charset="0"/>
                        <a:buChar char="•"/>
                      </a:pPr>
                      <a:r>
                        <a:rPr lang="en-US" dirty="0"/>
                        <a:t>Difficult to extrapolate results to </a:t>
                      </a:r>
                      <a:r>
                        <a:rPr lang="en-US" b="1" dirty="0"/>
                        <a:t>patients with multiple contributing conditions.</a:t>
                      </a:r>
                    </a:p>
                    <a:p>
                      <a:pPr marL="285750" indent="-285750">
                        <a:buFont typeface="Arial" panose="020B0604020202020204" pitchFamily="34" charset="0"/>
                        <a:buChar char="•"/>
                      </a:pPr>
                      <a:r>
                        <a:rPr lang="en-US" dirty="0"/>
                        <a:t>Evidence only applies to definitely-evaluated patients</a:t>
                      </a:r>
                    </a:p>
                  </a:txBody>
                  <a:tcPr/>
                </a:tc>
                <a:tc>
                  <a:txBody>
                    <a:bodyPr/>
                    <a:lstStyle/>
                    <a:p>
                      <a:pPr marL="285750" indent="-285750">
                        <a:buFont typeface="Arial" panose="020B0604020202020204" pitchFamily="34" charset="0"/>
                        <a:buChar char="•"/>
                      </a:pPr>
                      <a:r>
                        <a:rPr lang="en-US" dirty="0"/>
                        <a:t>May distract from better understanding the way different cases differ</a:t>
                      </a:r>
                      <a:endParaRPr lang="en-US" b="1" dirty="0"/>
                    </a:p>
                    <a:p>
                      <a:pPr marL="285750" indent="-285750">
                        <a:buFont typeface="Arial" panose="020B0604020202020204" pitchFamily="34" charset="0"/>
                        <a:buChar char="•"/>
                      </a:pPr>
                      <a:r>
                        <a:rPr lang="en-US" b="1" dirty="0"/>
                        <a:t>Lumping vs Splitting</a:t>
                      </a:r>
                      <a:r>
                        <a:rPr lang="en-US" dirty="0"/>
                        <a:t> (e.g. Sepsis, ARDS)</a:t>
                      </a:r>
                    </a:p>
                  </a:txBody>
                  <a:tcPr/>
                </a:tc>
                <a:extLst>
                  <a:ext uri="{0D108BD9-81ED-4DB2-BD59-A6C34878D82A}">
                    <a16:rowId xmlns:a16="http://schemas.microsoft.com/office/drawing/2014/main" val="838963499"/>
                  </a:ext>
                </a:extLst>
              </a:tr>
            </a:tbl>
          </a:graphicData>
        </a:graphic>
      </p:graphicFrame>
      <p:pic>
        <p:nvPicPr>
          <p:cNvPr id="7" name="Picture 6">
            <a:extLst>
              <a:ext uri="{FF2B5EF4-FFF2-40B4-BE49-F238E27FC236}">
                <a16:creationId xmlns:a16="http://schemas.microsoft.com/office/drawing/2014/main" id="{755BD58F-2FF8-2B0E-277E-B7D6F6779EFC}"/>
              </a:ext>
            </a:extLst>
          </p:cNvPr>
          <p:cNvPicPr>
            <a:picLocks noChangeAspect="1"/>
          </p:cNvPicPr>
          <p:nvPr/>
        </p:nvPicPr>
        <p:blipFill>
          <a:blip r:embed="rId2"/>
          <a:stretch>
            <a:fillRect/>
          </a:stretch>
        </p:blipFill>
        <p:spPr>
          <a:xfrm>
            <a:off x="1102283" y="5377381"/>
            <a:ext cx="9987433" cy="1325563"/>
          </a:xfrm>
          <a:prstGeom prst="rect">
            <a:avLst/>
          </a:prstGeom>
        </p:spPr>
      </p:pic>
    </p:spTree>
    <p:extLst>
      <p:ext uri="{BB962C8B-B14F-4D97-AF65-F5344CB8AC3E}">
        <p14:creationId xmlns:p14="http://schemas.microsoft.com/office/powerpoint/2010/main" val="222078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C5BE-5137-AEEF-5DAA-7596554F7F6F}"/>
              </a:ext>
            </a:extLst>
          </p:cNvPr>
          <p:cNvSpPr>
            <a:spLocks noGrp="1"/>
          </p:cNvSpPr>
          <p:nvPr>
            <p:ph type="title"/>
          </p:nvPr>
        </p:nvSpPr>
        <p:spPr/>
        <p:txBody>
          <a:bodyPr/>
          <a:lstStyle/>
          <a:p>
            <a:r>
              <a:rPr lang="en-US" dirty="0"/>
              <a:t>Aim 2: Augment Model</a:t>
            </a:r>
          </a:p>
        </p:txBody>
      </p:sp>
      <p:sp>
        <p:nvSpPr>
          <p:cNvPr id="3" name="Content Placeholder 2">
            <a:extLst>
              <a:ext uri="{FF2B5EF4-FFF2-40B4-BE49-F238E27FC236}">
                <a16:creationId xmlns:a16="http://schemas.microsoft.com/office/drawing/2014/main" id="{DFDC768B-963A-1DDC-DC37-8DF7E1A00E46}"/>
              </a:ext>
            </a:extLst>
          </p:cNvPr>
          <p:cNvSpPr>
            <a:spLocks noGrp="1"/>
          </p:cNvSpPr>
          <p:nvPr>
            <p:ph idx="1"/>
          </p:nvPr>
        </p:nvSpPr>
        <p:spPr>
          <a:xfrm>
            <a:off x="838200" y="1825625"/>
            <a:ext cx="6328719" cy="4351338"/>
          </a:xfrm>
        </p:spPr>
        <p:txBody>
          <a:bodyPr>
            <a:normAutofit/>
          </a:bodyPr>
          <a:lstStyle/>
          <a:p>
            <a:pPr marL="0" indent="0">
              <a:buNone/>
            </a:pPr>
            <a:r>
              <a:rPr lang="en-US" b="1" dirty="0"/>
              <a:t>Solution: </a:t>
            </a:r>
            <a:r>
              <a:rPr lang="en-US" dirty="0"/>
              <a:t>Large language models enable transfer learning (more on this next week).</a:t>
            </a:r>
          </a:p>
          <a:p>
            <a:pPr marL="0" indent="0">
              <a:buNone/>
            </a:pPr>
            <a:br>
              <a:rPr lang="en-US" dirty="0"/>
            </a:br>
            <a:r>
              <a:rPr lang="en-US" dirty="0"/>
              <a:t>1. Extract</a:t>
            </a:r>
            <a:r>
              <a:rPr lang="en-US" b="1" dirty="0"/>
              <a:t>: </a:t>
            </a:r>
            <a:r>
              <a:rPr lang="en-US" dirty="0"/>
              <a:t>Chief concern,  confusion, dyspnea, etc. from nursing triage note. </a:t>
            </a:r>
          </a:p>
          <a:p>
            <a:pPr marL="0" indent="0">
              <a:buNone/>
            </a:pPr>
            <a:r>
              <a:rPr lang="en-US" dirty="0"/>
              <a:t>2. Use as predictor in existing model</a:t>
            </a:r>
          </a:p>
          <a:p>
            <a:pPr marL="0" indent="0">
              <a:buNone/>
            </a:pPr>
            <a:r>
              <a:rPr lang="en-US" dirty="0"/>
              <a:t>3. Assess vs limited annotated corpus, but mainly for impact on model.</a:t>
            </a:r>
          </a:p>
        </p:txBody>
      </p:sp>
      <p:pic>
        <p:nvPicPr>
          <p:cNvPr id="4" name="Picture 3">
            <a:extLst>
              <a:ext uri="{FF2B5EF4-FFF2-40B4-BE49-F238E27FC236}">
                <a16:creationId xmlns:a16="http://schemas.microsoft.com/office/drawing/2014/main" id="{BDB7C893-8DAE-01BB-E795-AF1FFB51856A}"/>
              </a:ext>
            </a:extLst>
          </p:cNvPr>
          <p:cNvPicPr>
            <a:picLocks noChangeAspect="1"/>
          </p:cNvPicPr>
          <p:nvPr/>
        </p:nvPicPr>
        <p:blipFill>
          <a:blip r:embed="rId3"/>
          <a:stretch>
            <a:fillRect/>
          </a:stretch>
        </p:blipFill>
        <p:spPr>
          <a:xfrm>
            <a:off x="6969210" y="690462"/>
            <a:ext cx="4767649" cy="2000452"/>
          </a:xfrm>
          <a:prstGeom prst="rect">
            <a:avLst/>
          </a:prstGeom>
        </p:spPr>
      </p:pic>
      <p:pic>
        <p:nvPicPr>
          <p:cNvPr id="6" name="Picture 5">
            <a:extLst>
              <a:ext uri="{FF2B5EF4-FFF2-40B4-BE49-F238E27FC236}">
                <a16:creationId xmlns:a16="http://schemas.microsoft.com/office/drawing/2014/main" id="{0D1AFEE9-218E-C321-9011-920E64A470B1}"/>
              </a:ext>
            </a:extLst>
          </p:cNvPr>
          <p:cNvPicPr>
            <a:picLocks noChangeAspect="1"/>
          </p:cNvPicPr>
          <p:nvPr/>
        </p:nvPicPr>
        <p:blipFill>
          <a:blip r:embed="rId4"/>
          <a:stretch>
            <a:fillRect/>
          </a:stretch>
        </p:blipFill>
        <p:spPr>
          <a:xfrm>
            <a:off x="6969210" y="3016251"/>
            <a:ext cx="4863182" cy="3002331"/>
          </a:xfrm>
          <a:prstGeom prst="rect">
            <a:avLst/>
          </a:prstGeom>
        </p:spPr>
      </p:pic>
    </p:spTree>
    <p:extLst>
      <p:ext uri="{BB962C8B-B14F-4D97-AF65-F5344CB8AC3E}">
        <p14:creationId xmlns:p14="http://schemas.microsoft.com/office/powerpoint/2010/main" val="173048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3197-5B34-23E6-0DBC-25FEEA71C7B3}"/>
              </a:ext>
            </a:extLst>
          </p:cNvPr>
          <p:cNvSpPr>
            <a:spLocks noGrp="1"/>
          </p:cNvSpPr>
          <p:nvPr>
            <p:ph type="title"/>
          </p:nvPr>
        </p:nvSpPr>
        <p:spPr/>
        <p:txBody>
          <a:bodyPr/>
          <a:lstStyle/>
          <a:p>
            <a:r>
              <a:rPr lang="en-US" dirty="0"/>
              <a:t>Aim 2: Validate Model </a:t>
            </a:r>
          </a:p>
        </p:txBody>
      </p:sp>
      <p:sp>
        <p:nvSpPr>
          <p:cNvPr id="3" name="Content Placeholder 2">
            <a:extLst>
              <a:ext uri="{FF2B5EF4-FFF2-40B4-BE49-F238E27FC236}">
                <a16:creationId xmlns:a16="http://schemas.microsoft.com/office/drawing/2014/main" id="{1D1CE34A-B6EF-B380-EF69-B1D642120759}"/>
              </a:ext>
            </a:extLst>
          </p:cNvPr>
          <p:cNvSpPr>
            <a:spLocks noGrp="1"/>
          </p:cNvSpPr>
          <p:nvPr>
            <p:ph idx="1"/>
          </p:nvPr>
        </p:nvSpPr>
        <p:spPr>
          <a:xfrm>
            <a:off x="838200" y="1825625"/>
            <a:ext cx="7873314" cy="4351338"/>
          </a:xfrm>
        </p:spPr>
        <p:txBody>
          <a:bodyPr/>
          <a:lstStyle/>
          <a:p>
            <a:r>
              <a:rPr lang="en-US" b="1" dirty="0"/>
              <a:t>Problem: </a:t>
            </a:r>
            <a:r>
              <a:rPr lang="en-US" dirty="0"/>
              <a:t>We’re interested in people who haven’t received blood gas verification. How well will it work in practice? </a:t>
            </a:r>
          </a:p>
          <a:p>
            <a:r>
              <a:rPr lang="en-US" b="1" dirty="0"/>
              <a:t>Gap: </a:t>
            </a:r>
            <a:r>
              <a:rPr lang="en-US" dirty="0"/>
              <a:t>Research consent for ABGs will be biased (and patients with hypercapnia are confused)</a:t>
            </a:r>
          </a:p>
          <a:p>
            <a:r>
              <a:rPr lang="en-US" b="1" dirty="0"/>
              <a:t>Hypothesis: </a:t>
            </a:r>
            <a:r>
              <a:rPr lang="en-US" dirty="0"/>
              <a:t>Risk prediction modeling can identify a group of patients highly likely to have hypercapnia. </a:t>
            </a:r>
          </a:p>
        </p:txBody>
      </p:sp>
      <p:pic>
        <p:nvPicPr>
          <p:cNvPr id="4" name="Picture 3">
            <a:extLst>
              <a:ext uri="{FF2B5EF4-FFF2-40B4-BE49-F238E27FC236}">
                <a16:creationId xmlns:a16="http://schemas.microsoft.com/office/drawing/2014/main" id="{1BDC30D1-BB48-6C78-2F5E-98B4B02AAE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93" t="7765" r="47612" b="63255"/>
          <a:stretch/>
        </p:blipFill>
        <p:spPr bwMode="auto">
          <a:xfrm>
            <a:off x="9018375" y="1756748"/>
            <a:ext cx="2980036" cy="2244546"/>
          </a:xfrm>
          <a:prstGeom prst="rect">
            <a:avLst/>
          </a:prstGeom>
          <a:ln>
            <a:noFill/>
          </a:ln>
          <a:extLst>
            <a:ext uri="{53640926-AAD7-44D8-BBD7-CCE9431645EC}">
              <a14:shadowObscured xmlns:a14="http://schemas.microsoft.com/office/drawing/2010/main"/>
            </a:ext>
          </a:extLst>
        </p:spPr>
      </p:pic>
      <p:sp>
        <p:nvSpPr>
          <p:cNvPr id="5" name="Rounded Rectangle 4">
            <a:extLst>
              <a:ext uri="{FF2B5EF4-FFF2-40B4-BE49-F238E27FC236}">
                <a16:creationId xmlns:a16="http://schemas.microsoft.com/office/drawing/2014/main" id="{21667824-99E4-BEFF-48C1-F8CA16BBA90E}"/>
              </a:ext>
            </a:extLst>
          </p:cNvPr>
          <p:cNvSpPr/>
          <p:nvPr/>
        </p:nvSpPr>
        <p:spPr>
          <a:xfrm>
            <a:off x="10923374" y="2619630"/>
            <a:ext cx="716692" cy="107503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796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E477-D693-5BEF-CD9C-1803FD713840}"/>
              </a:ext>
            </a:extLst>
          </p:cNvPr>
          <p:cNvSpPr>
            <a:spLocks noGrp="1"/>
          </p:cNvSpPr>
          <p:nvPr>
            <p:ph type="title"/>
          </p:nvPr>
        </p:nvSpPr>
        <p:spPr/>
        <p:txBody>
          <a:bodyPr>
            <a:normAutofit/>
          </a:bodyPr>
          <a:lstStyle/>
          <a:p>
            <a:r>
              <a:rPr lang="en-US" sz="4000" dirty="0"/>
              <a:t>Is TcCO</a:t>
            </a:r>
            <a:r>
              <a:rPr lang="en-US" sz="4000" baseline="-25000" dirty="0"/>
              <a:t>2</a:t>
            </a:r>
            <a:r>
              <a:rPr lang="en-US" sz="4000" dirty="0"/>
              <a:t> usable for hypercapnia ascertainment?</a:t>
            </a:r>
          </a:p>
        </p:txBody>
      </p:sp>
      <p:sp>
        <p:nvSpPr>
          <p:cNvPr id="3" name="Content Placeholder 2">
            <a:extLst>
              <a:ext uri="{FF2B5EF4-FFF2-40B4-BE49-F238E27FC236}">
                <a16:creationId xmlns:a16="http://schemas.microsoft.com/office/drawing/2014/main" id="{33A21BDA-11AD-A568-49F9-D24EFB344251}"/>
              </a:ext>
            </a:extLst>
          </p:cNvPr>
          <p:cNvSpPr>
            <a:spLocks noGrp="1"/>
          </p:cNvSpPr>
          <p:nvPr>
            <p:ph idx="1"/>
          </p:nvPr>
        </p:nvSpPr>
        <p:spPr>
          <a:xfrm>
            <a:off x="838200" y="1825625"/>
            <a:ext cx="6304005" cy="4351338"/>
          </a:xfrm>
        </p:spPr>
        <p:txBody>
          <a:bodyPr/>
          <a:lstStyle/>
          <a:p>
            <a:r>
              <a:rPr lang="en-US" dirty="0"/>
              <a:t>Conway et al.: 7021 paired measurements taken from 2817 participants in 73 studies</a:t>
            </a:r>
          </a:p>
          <a:p>
            <a:pPr lvl="1"/>
            <a:r>
              <a:rPr lang="en-US" dirty="0"/>
              <a:t>mean bias: 0.085 mmHg</a:t>
            </a:r>
          </a:p>
          <a:p>
            <a:pPr lvl="1"/>
            <a:r>
              <a:rPr lang="en-US" dirty="0"/>
              <a:t>within study SD(agreement): 3.51 mmHg</a:t>
            </a:r>
          </a:p>
          <a:p>
            <a:r>
              <a:rPr lang="en-US" dirty="0"/>
              <a:t>In-silico simulation of paired TcCO</a:t>
            </a:r>
            <a:r>
              <a:rPr lang="en-US" baseline="-25000" dirty="0"/>
              <a:t>2</a:t>
            </a:r>
            <a:r>
              <a:rPr lang="en-US" dirty="0"/>
              <a:t> measurement for each PaCO</a:t>
            </a:r>
            <a:r>
              <a:rPr lang="en-US" baseline="-25000" dirty="0"/>
              <a:t>2</a:t>
            </a:r>
            <a:r>
              <a:rPr lang="en-US" dirty="0"/>
              <a:t> obtained in 2022 via </a:t>
            </a:r>
            <a:r>
              <a:rPr lang="en-US" dirty="0" err="1"/>
              <a:t>TriNetX</a:t>
            </a:r>
            <a:r>
              <a:rPr lang="en-US" dirty="0"/>
              <a:t>. </a:t>
            </a:r>
          </a:p>
        </p:txBody>
      </p:sp>
      <p:pic>
        <p:nvPicPr>
          <p:cNvPr id="4" name="Picture 3">
            <a:extLst>
              <a:ext uri="{FF2B5EF4-FFF2-40B4-BE49-F238E27FC236}">
                <a16:creationId xmlns:a16="http://schemas.microsoft.com/office/drawing/2014/main" id="{48B8EE39-CCF5-BFB5-BEF9-D525C24D348B}"/>
              </a:ext>
            </a:extLst>
          </p:cNvPr>
          <p:cNvPicPr>
            <a:picLocks noChangeAspect="1"/>
          </p:cNvPicPr>
          <p:nvPr/>
        </p:nvPicPr>
        <p:blipFill>
          <a:blip r:embed="rId3"/>
          <a:stretch>
            <a:fillRect/>
          </a:stretch>
        </p:blipFill>
        <p:spPr>
          <a:xfrm>
            <a:off x="7043353" y="1574803"/>
            <a:ext cx="4817076" cy="1474243"/>
          </a:xfrm>
          <a:prstGeom prst="rect">
            <a:avLst/>
          </a:prstGeom>
        </p:spPr>
      </p:pic>
      <p:graphicFrame>
        <p:nvGraphicFramePr>
          <p:cNvPr id="6" name="Table 5">
            <a:extLst>
              <a:ext uri="{FF2B5EF4-FFF2-40B4-BE49-F238E27FC236}">
                <a16:creationId xmlns:a16="http://schemas.microsoft.com/office/drawing/2014/main" id="{3C4D30A9-EF50-CC3E-A17F-3F7D900267ED}"/>
              </a:ext>
            </a:extLst>
          </p:cNvPr>
          <p:cNvGraphicFramePr>
            <a:graphicFrameLocks noGrp="1"/>
          </p:cNvGraphicFramePr>
          <p:nvPr>
            <p:extLst>
              <p:ext uri="{D42A27DB-BD31-4B8C-83A1-F6EECF244321}">
                <p14:modId xmlns:p14="http://schemas.microsoft.com/office/powerpoint/2010/main" val="3673883928"/>
              </p:ext>
            </p:extLst>
          </p:nvPr>
        </p:nvGraphicFramePr>
        <p:xfrm>
          <a:off x="751702" y="5324080"/>
          <a:ext cx="6049320" cy="741680"/>
        </p:xfrm>
        <a:graphic>
          <a:graphicData uri="http://schemas.openxmlformats.org/drawingml/2006/table">
            <a:tbl>
              <a:tblPr firstRow="1" bandRow="1">
                <a:tableStyleId>{5C22544A-7EE6-4342-B048-85BDC9FD1C3A}</a:tableStyleId>
              </a:tblPr>
              <a:tblGrid>
                <a:gridCol w="1329071">
                  <a:extLst>
                    <a:ext uri="{9D8B030D-6E8A-4147-A177-3AD203B41FA5}">
                      <a16:colId xmlns:a16="http://schemas.microsoft.com/office/drawing/2014/main" val="3573296172"/>
                    </a:ext>
                  </a:extLst>
                </a:gridCol>
                <a:gridCol w="1334497">
                  <a:extLst>
                    <a:ext uri="{9D8B030D-6E8A-4147-A177-3AD203B41FA5}">
                      <a16:colId xmlns:a16="http://schemas.microsoft.com/office/drawing/2014/main" val="3972457825"/>
                    </a:ext>
                  </a:extLst>
                </a:gridCol>
                <a:gridCol w="1717590">
                  <a:extLst>
                    <a:ext uri="{9D8B030D-6E8A-4147-A177-3AD203B41FA5}">
                      <a16:colId xmlns:a16="http://schemas.microsoft.com/office/drawing/2014/main" val="3078185157"/>
                    </a:ext>
                  </a:extLst>
                </a:gridCol>
                <a:gridCol w="1668162">
                  <a:extLst>
                    <a:ext uri="{9D8B030D-6E8A-4147-A177-3AD203B41FA5}">
                      <a16:colId xmlns:a16="http://schemas.microsoft.com/office/drawing/2014/main" val="2613409360"/>
                    </a:ext>
                  </a:extLst>
                </a:gridCol>
              </a:tblGrid>
              <a:tr h="370840">
                <a:tc>
                  <a:txBody>
                    <a:bodyPr/>
                    <a:lstStyle/>
                    <a:p>
                      <a:r>
                        <a:rPr lang="en-US" dirty="0"/>
                        <a:t>Sensitivity</a:t>
                      </a:r>
                    </a:p>
                  </a:txBody>
                  <a:tcPr/>
                </a:tc>
                <a:tc>
                  <a:txBody>
                    <a:bodyPr/>
                    <a:lstStyle/>
                    <a:p>
                      <a:r>
                        <a:rPr lang="en-US" dirty="0"/>
                        <a:t>Specificity</a:t>
                      </a:r>
                    </a:p>
                  </a:txBody>
                  <a:tcPr/>
                </a:tc>
                <a:tc>
                  <a:txBody>
                    <a:bodyPr/>
                    <a:lstStyle/>
                    <a:p>
                      <a:r>
                        <a:rPr lang="en-US" dirty="0"/>
                        <a:t>Neg. Pred. Val.</a:t>
                      </a:r>
                    </a:p>
                  </a:txBody>
                  <a:tcPr/>
                </a:tc>
                <a:tc>
                  <a:txBody>
                    <a:bodyPr/>
                    <a:lstStyle/>
                    <a:p>
                      <a:r>
                        <a:rPr lang="en-US" dirty="0"/>
                        <a:t>Pos. Pred. Val</a:t>
                      </a:r>
                    </a:p>
                  </a:txBody>
                  <a:tcPr/>
                </a:tc>
                <a:extLst>
                  <a:ext uri="{0D108BD9-81ED-4DB2-BD59-A6C34878D82A}">
                    <a16:rowId xmlns:a16="http://schemas.microsoft.com/office/drawing/2014/main" val="752774874"/>
                  </a:ext>
                </a:extLst>
              </a:tr>
              <a:tr h="370840">
                <a:tc>
                  <a:txBody>
                    <a:bodyPr/>
                    <a:lstStyle/>
                    <a:p>
                      <a:r>
                        <a:rPr lang="en-US" dirty="0"/>
                        <a:t>86.8%</a:t>
                      </a:r>
                    </a:p>
                  </a:txBody>
                  <a:tcPr/>
                </a:tc>
                <a:tc>
                  <a:txBody>
                    <a:bodyPr/>
                    <a:lstStyle/>
                    <a:p>
                      <a:r>
                        <a:rPr lang="en-US" dirty="0"/>
                        <a:t>93.7%</a:t>
                      </a:r>
                    </a:p>
                  </a:txBody>
                  <a:tcPr/>
                </a:tc>
                <a:tc>
                  <a:txBody>
                    <a:bodyPr/>
                    <a:lstStyle/>
                    <a:p>
                      <a:r>
                        <a:rPr lang="en-US" dirty="0"/>
                        <a:t>85.7%</a:t>
                      </a:r>
                    </a:p>
                  </a:txBody>
                  <a:tcPr/>
                </a:tc>
                <a:tc>
                  <a:txBody>
                    <a:bodyPr/>
                    <a:lstStyle/>
                    <a:p>
                      <a:r>
                        <a:rPr lang="en-US" dirty="0"/>
                        <a:t>94.2%</a:t>
                      </a:r>
                    </a:p>
                  </a:txBody>
                  <a:tcPr/>
                </a:tc>
                <a:extLst>
                  <a:ext uri="{0D108BD9-81ED-4DB2-BD59-A6C34878D82A}">
                    <a16:rowId xmlns:a16="http://schemas.microsoft.com/office/drawing/2014/main" val="1416793683"/>
                  </a:ext>
                </a:extLst>
              </a:tr>
            </a:tbl>
          </a:graphicData>
        </a:graphic>
      </p:graphicFrame>
      <p:pic>
        <p:nvPicPr>
          <p:cNvPr id="11" name="Picture 10">
            <a:extLst>
              <a:ext uri="{FF2B5EF4-FFF2-40B4-BE49-F238E27FC236}">
                <a16:creationId xmlns:a16="http://schemas.microsoft.com/office/drawing/2014/main" id="{87E7FFEC-5ACE-6134-05D0-109CE5DD6913}"/>
              </a:ext>
            </a:extLst>
          </p:cNvPr>
          <p:cNvPicPr>
            <a:picLocks noChangeAspect="1"/>
          </p:cNvPicPr>
          <p:nvPr/>
        </p:nvPicPr>
        <p:blipFill>
          <a:blip r:embed="rId4"/>
          <a:stretch>
            <a:fillRect/>
          </a:stretch>
        </p:blipFill>
        <p:spPr>
          <a:xfrm>
            <a:off x="7043353" y="3183982"/>
            <a:ext cx="4691876" cy="3127917"/>
          </a:xfrm>
          <a:prstGeom prst="rect">
            <a:avLst/>
          </a:prstGeom>
        </p:spPr>
      </p:pic>
    </p:spTree>
    <p:extLst>
      <p:ext uri="{BB962C8B-B14F-4D97-AF65-F5344CB8AC3E}">
        <p14:creationId xmlns:p14="http://schemas.microsoft.com/office/powerpoint/2010/main" val="3166944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3197-5B34-23E6-0DBC-25FEEA71C7B3}"/>
              </a:ext>
            </a:extLst>
          </p:cNvPr>
          <p:cNvSpPr>
            <a:spLocks noGrp="1"/>
          </p:cNvSpPr>
          <p:nvPr>
            <p:ph type="title"/>
          </p:nvPr>
        </p:nvSpPr>
        <p:spPr/>
        <p:txBody>
          <a:bodyPr/>
          <a:lstStyle/>
          <a:p>
            <a:r>
              <a:rPr lang="en-US" dirty="0"/>
              <a:t>Aim 2: Validate Model </a:t>
            </a:r>
          </a:p>
        </p:txBody>
      </p:sp>
      <p:sp>
        <p:nvSpPr>
          <p:cNvPr id="3" name="Content Placeholder 2">
            <a:extLst>
              <a:ext uri="{FF2B5EF4-FFF2-40B4-BE49-F238E27FC236}">
                <a16:creationId xmlns:a16="http://schemas.microsoft.com/office/drawing/2014/main" id="{1D1CE34A-B6EF-B380-EF69-B1D642120759}"/>
              </a:ext>
            </a:extLst>
          </p:cNvPr>
          <p:cNvSpPr>
            <a:spLocks noGrp="1"/>
          </p:cNvSpPr>
          <p:nvPr>
            <p:ph idx="1"/>
          </p:nvPr>
        </p:nvSpPr>
        <p:spPr>
          <a:xfrm>
            <a:off x="838200" y="1825625"/>
            <a:ext cx="6563497" cy="4351338"/>
          </a:xfrm>
        </p:spPr>
        <p:txBody>
          <a:bodyPr>
            <a:normAutofit fontScale="92500" lnSpcReduction="20000"/>
          </a:bodyPr>
          <a:lstStyle/>
          <a:p>
            <a:r>
              <a:rPr lang="en-US" b="1" dirty="0"/>
              <a:t>Solution: </a:t>
            </a:r>
            <a:r>
              <a:rPr lang="en-US" dirty="0"/>
              <a:t>Validate model predictions using TcCO</a:t>
            </a:r>
            <a:r>
              <a:rPr lang="en-US" baseline="-25000" dirty="0"/>
              <a:t>2</a:t>
            </a:r>
            <a:r>
              <a:rPr lang="en-US" dirty="0"/>
              <a:t> on newly admitted adults to IMED medical floors. </a:t>
            </a:r>
          </a:p>
          <a:p>
            <a:pPr marL="0" indent="0">
              <a:buNone/>
            </a:pPr>
            <a:endParaRPr lang="en-US" dirty="0"/>
          </a:p>
          <a:p>
            <a:pPr marL="0" indent="0">
              <a:buNone/>
            </a:pPr>
            <a:r>
              <a:rPr lang="en-US" b="1" dirty="0"/>
              <a:t>Protocol: </a:t>
            </a:r>
          </a:p>
          <a:p>
            <a:pPr marL="0" indent="0">
              <a:buNone/>
            </a:pPr>
            <a:r>
              <a:rPr lang="en-US" dirty="0"/>
              <a:t>Admit to medicine – apply TcCO2 within 24 hours to patients with predicted high likelihood of hypercapnia</a:t>
            </a:r>
          </a:p>
          <a:p>
            <a:pPr marL="0" indent="0">
              <a:buNone/>
            </a:pPr>
            <a:r>
              <a:rPr lang="en-US" dirty="0"/>
              <a:t>N=63 patients for power to approximate PaCO</a:t>
            </a:r>
            <a:r>
              <a:rPr lang="en-US" baseline="-25000" dirty="0"/>
              <a:t>2</a:t>
            </a:r>
            <a:r>
              <a:rPr lang="en-US" dirty="0"/>
              <a:t> +/- 12.5 mmHg in patients predicted 50+% likely.</a:t>
            </a:r>
          </a:p>
          <a:p>
            <a:pPr marL="0" indent="0">
              <a:buNone/>
            </a:pPr>
            <a:r>
              <a:rPr lang="en-US" dirty="0"/>
              <a:t>Deferred (vs waived) consent</a:t>
            </a:r>
          </a:p>
        </p:txBody>
      </p:sp>
      <p:pic>
        <p:nvPicPr>
          <p:cNvPr id="6" name="Picture 5">
            <a:extLst>
              <a:ext uri="{FF2B5EF4-FFF2-40B4-BE49-F238E27FC236}">
                <a16:creationId xmlns:a16="http://schemas.microsoft.com/office/drawing/2014/main" id="{C64B4998-014E-698C-4BE8-B9532CDAC8D9}"/>
              </a:ext>
            </a:extLst>
          </p:cNvPr>
          <p:cNvPicPr>
            <a:picLocks noChangeAspect="1"/>
          </p:cNvPicPr>
          <p:nvPr/>
        </p:nvPicPr>
        <p:blipFill>
          <a:blip r:embed="rId2"/>
          <a:stretch>
            <a:fillRect/>
          </a:stretch>
        </p:blipFill>
        <p:spPr>
          <a:xfrm>
            <a:off x="7253420" y="1825625"/>
            <a:ext cx="4845873" cy="3907412"/>
          </a:xfrm>
          <a:prstGeom prst="rect">
            <a:avLst/>
          </a:prstGeom>
        </p:spPr>
      </p:pic>
    </p:spTree>
    <p:extLst>
      <p:ext uri="{BB962C8B-B14F-4D97-AF65-F5344CB8AC3E}">
        <p14:creationId xmlns:p14="http://schemas.microsoft.com/office/powerpoint/2010/main" val="422110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9357-836D-A3A6-B761-785FB61FD9DF}"/>
              </a:ext>
            </a:extLst>
          </p:cNvPr>
          <p:cNvSpPr>
            <a:spLocks noGrp="1"/>
          </p:cNvSpPr>
          <p:nvPr>
            <p:ph type="title"/>
          </p:nvPr>
        </p:nvSpPr>
        <p:spPr/>
        <p:txBody>
          <a:bodyPr/>
          <a:lstStyle/>
          <a:p>
            <a:r>
              <a:rPr lang="en-US" dirty="0"/>
              <a:t>Outcomes of this work: </a:t>
            </a:r>
          </a:p>
        </p:txBody>
      </p:sp>
      <p:sp>
        <p:nvSpPr>
          <p:cNvPr id="3" name="Content Placeholder 2">
            <a:extLst>
              <a:ext uri="{FF2B5EF4-FFF2-40B4-BE49-F238E27FC236}">
                <a16:creationId xmlns:a16="http://schemas.microsoft.com/office/drawing/2014/main" id="{72CE62A6-C27E-8733-59C2-CF7A2F1214DA}"/>
              </a:ext>
            </a:extLst>
          </p:cNvPr>
          <p:cNvSpPr>
            <a:spLocks noGrp="1"/>
          </p:cNvSpPr>
          <p:nvPr>
            <p:ph idx="1"/>
          </p:nvPr>
        </p:nvSpPr>
        <p:spPr/>
        <p:txBody>
          <a:bodyPr/>
          <a:lstStyle/>
          <a:p>
            <a:r>
              <a:rPr lang="en-US" sz="1800" spc="20" dirty="0">
                <a:effectLst/>
                <a:latin typeface="Arial" panose="020B0604020202020204" pitchFamily="34" charset="0"/>
                <a:ea typeface="Calibri" panose="020F0502020204030204" pitchFamily="34" charset="0"/>
              </a:rPr>
              <a:t>Three novel contributions:</a:t>
            </a:r>
          </a:p>
          <a:p>
            <a:pPr lvl="1"/>
            <a:r>
              <a:rPr lang="en-US" sz="1400" spc="20" dirty="0">
                <a:latin typeface="Arial" panose="020B0604020202020204" pitchFamily="34" charset="0"/>
                <a:ea typeface="Calibri" panose="020F0502020204030204" pitchFamily="34" charset="0"/>
              </a:rPr>
              <a:t>Estimate</a:t>
            </a:r>
            <a:r>
              <a:rPr lang="en-US" sz="1400" spc="20" dirty="0">
                <a:effectLst/>
                <a:latin typeface="Arial" panose="020B0604020202020204" pitchFamily="34" charset="0"/>
                <a:ea typeface="Calibri" panose="020F0502020204030204" pitchFamily="34" charset="0"/>
              </a:rPr>
              <a:t> current use (and variation) of diagnostic surrogates like venous blood gas in a large integrated health system.</a:t>
            </a:r>
          </a:p>
          <a:p>
            <a:pPr lvl="1"/>
            <a:r>
              <a:rPr lang="en-US" sz="1400" spc="20" dirty="0">
                <a:effectLst/>
                <a:latin typeface="Arial" panose="020B0604020202020204" pitchFamily="34" charset="0"/>
                <a:ea typeface="Calibri" panose="020F0502020204030204" pitchFamily="34" charset="0"/>
              </a:rPr>
              <a:t>I</a:t>
            </a:r>
            <a:r>
              <a:rPr lang="en-US" sz="1400" spc="20" dirty="0">
                <a:latin typeface="Arial" panose="020B0604020202020204" pitchFamily="34" charset="0"/>
                <a:ea typeface="Calibri" panose="020F0502020204030204" pitchFamily="34" charset="0"/>
              </a:rPr>
              <a:t>mprove estimates of the prognostic significance of any-cause hypercapnia</a:t>
            </a:r>
          </a:p>
          <a:p>
            <a:pPr lvl="1"/>
            <a:r>
              <a:rPr lang="en-US" sz="1400" spc="20" dirty="0">
                <a:latin typeface="Arial" panose="020B0604020202020204" pitchFamily="34" charset="0"/>
                <a:ea typeface="Calibri" panose="020F0502020204030204" pitchFamily="34" charset="0"/>
              </a:rPr>
              <a:t>Establish ABG &amp; VBG independent methods of enrollment</a:t>
            </a:r>
          </a:p>
          <a:p>
            <a:r>
              <a:rPr lang="en-US" sz="1800" spc="20" dirty="0">
                <a:effectLst/>
                <a:latin typeface="Arial" panose="020B0604020202020204" pitchFamily="34" charset="0"/>
                <a:ea typeface="Calibri" panose="020F0502020204030204" pitchFamily="34" charset="0"/>
              </a:rPr>
              <a:t>Potential weaknesses: reliance on diagnostic modeling and transcutaneous CO2 sensors. Broad Scope</a:t>
            </a:r>
          </a:p>
          <a:p>
            <a:r>
              <a:rPr lang="en-US" sz="1800" spc="20" dirty="0">
                <a:latin typeface="Arial" panose="020B0604020202020204" pitchFamily="34" charset="0"/>
                <a:ea typeface="Calibri" panose="020F0502020204030204" pitchFamily="34" charset="0"/>
              </a:rPr>
              <a:t>Strengths: </a:t>
            </a:r>
            <a:r>
              <a:rPr lang="en-US" sz="1800" spc="20" dirty="0">
                <a:effectLst/>
                <a:latin typeface="Arial" panose="020B0604020202020204" pitchFamily="34" charset="0"/>
                <a:ea typeface="Calibri" panose="020F0502020204030204" pitchFamily="34" charset="0"/>
              </a:rPr>
              <a:t>extensive preliminary modeling, contingency plans, </a:t>
            </a:r>
          </a:p>
          <a:p>
            <a:r>
              <a:rPr lang="en-US" sz="1800" spc="20" dirty="0">
                <a:effectLst/>
                <a:latin typeface="Arial" panose="020B0604020202020204" pitchFamily="34" charset="0"/>
                <a:ea typeface="Calibri" panose="020F0502020204030204" pitchFamily="34" charset="0"/>
              </a:rPr>
              <a:t>Development of an informaticist-investigator with technical expertise in rapidly progressing subfield of data-science tools, such as LLMs.</a:t>
            </a:r>
            <a:r>
              <a:rPr lang="en-US" dirty="0">
                <a:effectLst/>
              </a:rPr>
              <a:t> </a:t>
            </a:r>
            <a:endParaRPr lang="en-US" dirty="0"/>
          </a:p>
        </p:txBody>
      </p:sp>
    </p:spTree>
    <p:extLst>
      <p:ext uri="{BB962C8B-B14F-4D97-AF65-F5344CB8AC3E}">
        <p14:creationId xmlns:p14="http://schemas.microsoft.com/office/powerpoint/2010/main" val="106997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E022-D4ED-4B9E-3A67-A5C208DACFDC}"/>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C399F626-91AD-6A21-853B-6C1D7EB6EDB0}"/>
              </a:ext>
            </a:extLst>
          </p:cNvPr>
          <p:cNvSpPr>
            <a:spLocks noGrp="1"/>
          </p:cNvSpPr>
          <p:nvPr>
            <p:ph idx="1"/>
          </p:nvPr>
        </p:nvSpPr>
        <p:spPr/>
        <p:txBody>
          <a:bodyPr/>
          <a:lstStyle/>
          <a:p>
            <a:r>
              <a:rPr lang="en-US" dirty="0"/>
              <a:t>UU PCCM Collaborators: Krishna Sundar, Jeanette Brown</a:t>
            </a:r>
          </a:p>
          <a:p>
            <a:r>
              <a:rPr lang="en-US" dirty="0"/>
              <a:t>UU PCCM Advisors: Rob Paine, Barb Jones </a:t>
            </a:r>
          </a:p>
          <a:p>
            <a:r>
              <a:rPr lang="en-US" dirty="0"/>
              <a:t>UU DBMI Collaborators: Ram </a:t>
            </a:r>
            <a:r>
              <a:rPr lang="en-US" dirty="0" err="1"/>
              <a:t>Gouripeddi</a:t>
            </a:r>
            <a:r>
              <a:rPr lang="en-US" dirty="0"/>
              <a:t>, Wayne Richards</a:t>
            </a:r>
          </a:p>
          <a:p>
            <a:r>
              <a:rPr lang="en-US" dirty="0"/>
              <a:t>IMED PCCM Advisors/Collaborators: Ithan </a:t>
            </a:r>
            <a:r>
              <a:rPr lang="en-US" dirty="0" err="1"/>
              <a:t>Peltan</a:t>
            </a:r>
            <a:r>
              <a:rPr lang="en-US" dirty="0"/>
              <a:t>, Sam Brown, ACR Research Group</a:t>
            </a:r>
          </a:p>
        </p:txBody>
      </p:sp>
      <p:pic>
        <p:nvPicPr>
          <p:cNvPr id="4" name="Picture 3">
            <a:extLst>
              <a:ext uri="{FF2B5EF4-FFF2-40B4-BE49-F238E27FC236}">
                <a16:creationId xmlns:a16="http://schemas.microsoft.com/office/drawing/2014/main" id="{DF7BB76F-0D36-F35A-C26F-D55C0A954D8A}"/>
              </a:ext>
            </a:extLst>
          </p:cNvPr>
          <p:cNvPicPr>
            <a:picLocks noChangeAspect="1"/>
          </p:cNvPicPr>
          <p:nvPr/>
        </p:nvPicPr>
        <p:blipFill rotWithShape="1">
          <a:blip r:embed="rId3"/>
          <a:srcRect t="20530" b="22930"/>
          <a:stretch/>
        </p:blipFill>
        <p:spPr>
          <a:xfrm>
            <a:off x="1932803" y="4236955"/>
            <a:ext cx="7639490" cy="2428918"/>
          </a:xfrm>
          <a:prstGeom prst="rect">
            <a:avLst/>
          </a:prstGeom>
        </p:spPr>
      </p:pic>
    </p:spTree>
    <p:extLst>
      <p:ext uri="{BB962C8B-B14F-4D97-AF65-F5344CB8AC3E}">
        <p14:creationId xmlns:p14="http://schemas.microsoft.com/office/powerpoint/2010/main" val="21946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A7AC-A9D8-7919-0341-F57F1FA2DEAA}"/>
              </a:ext>
            </a:extLst>
          </p:cNvPr>
          <p:cNvSpPr>
            <a:spLocks noGrp="1"/>
          </p:cNvSpPr>
          <p:nvPr>
            <p:ph type="title"/>
          </p:nvPr>
        </p:nvSpPr>
        <p:spPr/>
        <p:txBody>
          <a:bodyPr/>
          <a:lstStyle/>
          <a:p>
            <a:r>
              <a:rPr lang="en-US" dirty="0"/>
              <a:t>Shared Management</a:t>
            </a:r>
          </a:p>
        </p:txBody>
      </p:sp>
      <p:pic>
        <p:nvPicPr>
          <p:cNvPr id="4" name="Picture 3">
            <a:extLst>
              <a:ext uri="{FF2B5EF4-FFF2-40B4-BE49-F238E27FC236}">
                <a16:creationId xmlns:a16="http://schemas.microsoft.com/office/drawing/2014/main" id="{3BB4CBA9-84C8-86F7-8373-4616D2B3B83F}"/>
              </a:ext>
            </a:extLst>
          </p:cNvPr>
          <p:cNvPicPr>
            <a:picLocks noChangeAspect="1"/>
          </p:cNvPicPr>
          <p:nvPr/>
        </p:nvPicPr>
        <p:blipFill>
          <a:blip r:embed="rId3"/>
          <a:stretch>
            <a:fillRect/>
          </a:stretch>
        </p:blipFill>
        <p:spPr>
          <a:xfrm>
            <a:off x="195649" y="1878187"/>
            <a:ext cx="6443803" cy="1690414"/>
          </a:xfrm>
          <a:prstGeom prst="rect">
            <a:avLst/>
          </a:prstGeom>
        </p:spPr>
      </p:pic>
      <p:pic>
        <p:nvPicPr>
          <p:cNvPr id="6" name="Picture 5">
            <a:extLst>
              <a:ext uri="{FF2B5EF4-FFF2-40B4-BE49-F238E27FC236}">
                <a16:creationId xmlns:a16="http://schemas.microsoft.com/office/drawing/2014/main" id="{24C94A54-F9DB-7BA2-D0CA-67B421331DFB}"/>
              </a:ext>
            </a:extLst>
          </p:cNvPr>
          <p:cNvPicPr>
            <a:picLocks noChangeAspect="1"/>
          </p:cNvPicPr>
          <p:nvPr/>
        </p:nvPicPr>
        <p:blipFill>
          <a:blip r:embed="rId4"/>
          <a:stretch>
            <a:fillRect/>
          </a:stretch>
        </p:blipFill>
        <p:spPr>
          <a:xfrm>
            <a:off x="6466458" y="1888155"/>
            <a:ext cx="5678476" cy="3510331"/>
          </a:xfrm>
          <a:prstGeom prst="rect">
            <a:avLst/>
          </a:prstGeom>
        </p:spPr>
      </p:pic>
      <p:pic>
        <p:nvPicPr>
          <p:cNvPr id="5" name="Picture 4">
            <a:extLst>
              <a:ext uri="{FF2B5EF4-FFF2-40B4-BE49-F238E27FC236}">
                <a16:creationId xmlns:a16="http://schemas.microsoft.com/office/drawing/2014/main" id="{A368B5C5-1395-A684-B173-0951AF6BA67B}"/>
              </a:ext>
            </a:extLst>
          </p:cNvPr>
          <p:cNvPicPr>
            <a:picLocks noChangeAspect="1"/>
          </p:cNvPicPr>
          <p:nvPr/>
        </p:nvPicPr>
        <p:blipFill>
          <a:blip r:embed="rId5"/>
          <a:stretch>
            <a:fillRect/>
          </a:stretch>
        </p:blipFill>
        <p:spPr>
          <a:xfrm>
            <a:off x="319216" y="3692324"/>
            <a:ext cx="6320236" cy="1635157"/>
          </a:xfrm>
          <a:prstGeom prst="rect">
            <a:avLst/>
          </a:prstGeom>
        </p:spPr>
      </p:pic>
      <p:sp>
        <p:nvSpPr>
          <p:cNvPr id="11" name="TextBox 10">
            <a:extLst>
              <a:ext uri="{FF2B5EF4-FFF2-40B4-BE49-F238E27FC236}">
                <a16:creationId xmlns:a16="http://schemas.microsoft.com/office/drawing/2014/main" id="{4691A8F0-3A3A-E81B-5AD9-802EA9793063}"/>
              </a:ext>
            </a:extLst>
          </p:cNvPr>
          <p:cNvSpPr txBox="1"/>
          <p:nvPr/>
        </p:nvSpPr>
        <p:spPr>
          <a:xfrm>
            <a:off x="4003589" y="2372497"/>
            <a:ext cx="2092411" cy="369332"/>
          </a:xfrm>
          <a:prstGeom prst="rect">
            <a:avLst/>
          </a:prstGeom>
          <a:noFill/>
        </p:spPr>
        <p:txBody>
          <a:bodyPr wrap="square" rtlCol="0">
            <a:spAutoFit/>
          </a:bodyPr>
          <a:lstStyle/>
          <a:p>
            <a:r>
              <a:rPr lang="en-US" dirty="0"/>
              <a:t>Annals ATS 2024</a:t>
            </a:r>
          </a:p>
        </p:txBody>
      </p:sp>
    </p:spTree>
    <p:extLst>
      <p:ext uri="{BB962C8B-B14F-4D97-AF65-F5344CB8AC3E}">
        <p14:creationId xmlns:p14="http://schemas.microsoft.com/office/powerpoint/2010/main" val="115328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01E8-DBC6-ED8D-396B-81278233AD90}"/>
              </a:ext>
            </a:extLst>
          </p:cNvPr>
          <p:cNvSpPr>
            <a:spLocks noGrp="1"/>
          </p:cNvSpPr>
          <p:nvPr>
            <p:ph type="title"/>
          </p:nvPr>
        </p:nvSpPr>
        <p:spPr/>
        <p:txBody>
          <a:bodyPr/>
          <a:lstStyle/>
          <a:p>
            <a:r>
              <a:rPr lang="en-US" dirty="0"/>
              <a:t>Would GLP-1RA work in patients with obesity and hypercapnia regardless of cause?</a:t>
            </a:r>
          </a:p>
        </p:txBody>
      </p:sp>
      <p:pic>
        <p:nvPicPr>
          <p:cNvPr id="4" name="Picture 3">
            <a:extLst>
              <a:ext uri="{FF2B5EF4-FFF2-40B4-BE49-F238E27FC236}">
                <a16:creationId xmlns:a16="http://schemas.microsoft.com/office/drawing/2014/main" id="{7F671599-A470-446D-BB05-A60E8ED4AEAA}"/>
              </a:ext>
            </a:extLst>
          </p:cNvPr>
          <p:cNvPicPr>
            <a:picLocks noChangeAspect="1"/>
          </p:cNvPicPr>
          <p:nvPr/>
        </p:nvPicPr>
        <p:blipFill>
          <a:blip r:embed="rId3"/>
          <a:stretch>
            <a:fillRect/>
          </a:stretch>
        </p:blipFill>
        <p:spPr>
          <a:xfrm>
            <a:off x="716694" y="1690688"/>
            <a:ext cx="5301049" cy="2337187"/>
          </a:xfrm>
          <a:prstGeom prst="rect">
            <a:avLst/>
          </a:prstGeom>
        </p:spPr>
      </p:pic>
      <p:pic>
        <p:nvPicPr>
          <p:cNvPr id="7" name="Picture 6">
            <a:extLst>
              <a:ext uri="{FF2B5EF4-FFF2-40B4-BE49-F238E27FC236}">
                <a16:creationId xmlns:a16="http://schemas.microsoft.com/office/drawing/2014/main" id="{B0E28235-FDB6-648F-1B6B-BE92A40DF775}"/>
              </a:ext>
            </a:extLst>
          </p:cNvPr>
          <p:cNvPicPr>
            <a:picLocks noChangeAspect="1"/>
          </p:cNvPicPr>
          <p:nvPr/>
        </p:nvPicPr>
        <p:blipFill>
          <a:blip r:embed="rId4"/>
          <a:stretch>
            <a:fillRect/>
          </a:stretch>
        </p:blipFill>
        <p:spPr>
          <a:xfrm>
            <a:off x="6415217" y="5021268"/>
            <a:ext cx="5605848" cy="1819954"/>
          </a:xfrm>
          <a:prstGeom prst="rect">
            <a:avLst/>
          </a:prstGeom>
        </p:spPr>
      </p:pic>
      <p:pic>
        <p:nvPicPr>
          <p:cNvPr id="5" name="Picture 4">
            <a:extLst>
              <a:ext uri="{FF2B5EF4-FFF2-40B4-BE49-F238E27FC236}">
                <a16:creationId xmlns:a16="http://schemas.microsoft.com/office/drawing/2014/main" id="{A9050B41-5EE6-BAE4-619D-D58799EED179}"/>
              </a:ext>
            </a:extLst>
          </p:cNvPr>
          <p:cNvPicPr>
            <a:picLocks noChangeAspect="1"/>
          </p:cNvPicPr>
          <p:nvPr/>
        </p:nvPicPr>
        <p:blipFill rotWithShape="1">
          <a:blip r:embed="rId5"/>
          <a:srcRect l="10728" r="11551" b="14949"/>
          <a:stretch/>
        </p:blipFill>
        <p:spPr>
          <a:xfrm>
            <a:off x="5894175" y="1513707"/>
            <a:ext cx="5708822" cy="3604177"/>
          </a:xfrm>
          <a:prstGeom prst="rect">
            <a:avLst/>
          </a:prstGeom>
        </p:spPr>
      </p:pic>
      <p:cxnSp>
        <p:nvCxnSpPr>
          <p:cNvPr id="9" name="Straight Arrow Connector 8">
            <a:extLst>
              <a:ext uri="{FF2B5EF4-FFF2-40B4-BE49-F238E27FC236}">
                <a16:creationId xmlns:a16="http://schemas.microsoft.com/office/drawing/2014/main" id="{68F68A34-8FBB-A3C8-A100-07331D9E6955}"/>
              </a:ext>
            </a:extLst>
          </p:cNvPr>
          <p:cNvCxnSpPr/>
          <p:nvPr/>
        </p:nvCxnSpPr>
        <p:spPr>
          <a:xfrm flipV="1">
            <a:off x="7661189" y="4436076"/>
            <a:ext cx="1532238" cy="1161535"/>
          </a:xfrm>
          <a:prstGeom prst="straightConnector1">
            <a:avLst/>
          </a:prstGeom>
          <a:ln w="53975">
            <a:tailEnd type="triangle"/>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E7EE6143-66A1-84D8-A774-DD23FDE17D99}"/>
              </a:ext>
            </a:extLst>
          </p:cNvPr>
          <p:cNvSpPr txBox="1">
            <a:spLocks/>
          </p:cNvSpPr>
          <p:nvPr/>
        </p:nvSpPr>
        <p:spPr>
          <a:xfrm>
            <a:off x="619901" y="4141657"/>
            <a:ext cx="5708822" cy="23512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RCTs (4 surgical; 6 med. n=854)</a:t>
            </a:r>
          </a:p>
          <a:p>
            <a:r>
              <a:rPr lang="en-US" dirty="0"/>
              <a:t>Study-level meta-regression</a:t>
            </a:r>
          </a:p>
          <a:p>
            <a:r>
              <a:rPr lang="en-US" dirty="0"/>
              <a:t>1% weight loss → 0.45 less AHI event/</a:t>
            </a:r>
            <a:r>
              <a:rPr lang="en-US" dirty="0" err="1"/>
              <a:t>hr</a:t>
            </a:r>
            <a:endParaRPr lang="en-US" dirty="0"/>
          </a:p>
          <a:p>
            <a:pPr marL="0" indent="0">
              <a:buNone/>
            </a:pPr>
            <a:r>
              <a:rPr lang="en-US" b="1" dirty="0"/>
              <a:t>How often does obesity or OSA contribute to  hypercapnic respiratory failure?</a:t>
            </a:r>
          </a:p>
          <a:p>
            <a:pPr marL="0" indent="0">
              <a:buNone/>
            </a:pPr>
            <a:endParaRPr lang="en-US" dirty="0"/>
          </a:p>
        </p:txBody>
      </p:sp>
    </p:spTree>
    <p:extLst>
      <p:ext uri="{BB962C8B-B14F-4D97-AF65-F5344CB8AC3E}">
        <p14:creationId xmlns:p14="http://schemas.microsoft.com/office/powerpoint/2010/main" val="2596331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4243-37F6-9A67-332B-604B04CB5FC2}"/>
              </a:ext>
            </a:extLst>
          </p:cNvPr>
          <p:cNvSpPr>
            <a:spLocks noGrp="1"/>
          </p:cNvSpPr>
          <p:nvPr>
            <p:ph type="title"/>
          </p:nvPr>
        </p:nvSpPr>
        <p:spPr/>
        <p:txBody>
          <a:bodyPr/>
          <a:lstStyle/>
          <a:p>
            <a:r>
              <a:rPr lang="en-US" dirty="0"/>
              <a:t>What are the most important (population) causes of Hypercapnia? </a:t>
            </a:r>
          </a:p>
        </p:txBody>
      </p:sp>
      <p:pic>
        <p:nvPicPr>
          <p:cNvPr id="7" name="Content Placeholder 6">
            <a:extLst>
              <a:ext uri="{FF2B5EF4-FFF2-40B4-BE49-F238E27FC236}">
                <a16:creationId xmlns:a16="http://schemas.microsoft.com/office/drawing/2014/main" id="{03C34E0E-D938-6D52-B5CE-389D708FAA1D}"/>
              </a:ext>
            </a:extLst>
          </p:cNvPr>
          <p:cNvPicPr>
            <a:picLocks noGrp="1" noChangeAspect="1"/>
          </p:cNvPicPr>
          <p:nvPr>
            <p:ph idx="1"/>
          </p:nvPr>
        </p:nvPicPr>
        <p:blipFill>
          <a:blip r:embed="rId3"/>
          <a:stretch>
            <a:fillRect/>
          </a:stretch>
        </p:blipFill>
        <p:spPr>
          <a:xfrm>
            <a:off x="998838" y="1822867"/>
            <a:ext cx="5711224" cy="1618490"/>
          </a:xfrm>
          <a:prstGeom prst="rect">
            <a:avLst/>
          </a:prstGeom>
        </p:spPr>
      </p:pic>
      <p:pic>
        <p:nvPicPr>
          <p:cNvPr id="4" name="Picture 3">
            <a:extLst>
              <a:ext uri="{FF2B5EF4-FFF2-40B4-BE49-F238E27FC236}">
                <a16:creationId xmlns:a16="http://schemas.microsoft.com/office/drawing/2014/main" id="{F58B94EC-CF47-1587-F6BD-DC2C467784B9}"/>
              </a:ext>
            </a:extLst>
          </p:cNvPr>
          <p:cNvPicPr>
            <a:picLocks noChangeAspect="1"/>
          </p:cNvPicPr>
          <p:nvPr/>
        </p:nvPicPr>
        <p:blipFill>
          <a:blip r:embed="rId4"/>
          <a:stretch>
            <a:fillRect/>
          </a:stretch>
        </p:blipFill>
        <p:spPr>
          <a:xfrm>
            <a:off x="7297523" y="1027906"/>
            <a:ext cx="3895639" cy="2898064"/>
          </a:xfrm>
          <a:prstGeom prst="rect">
            <a:avLst/>
          </a:prstGeom>
        </p:spPr>
      </p:pic>
      <p:sp>
        <p:nvSpPr>
          <p:cNvPr id="8" name="Content Placeholder 2">
            <a:extLst>
              <a:ext uri="{FF2B5EF4-FFF2-40B4-BE49-F238E27FC236}">
                <a16:creationId xmlns:a16="http://schemas.microsoft.com/office/drawing/2014/main" id="{17701849-1F1F-2686-92EB-17ECEF49E46E}"/>
              </a:ext>
            </a:extLst>
          </p:cNvPr>
          <p:cNvSpPr txBox="1">
            <a:spLocks/>
          </p:cNvSpPr>
          <p:nvPr/>
        </p:nvSpPr>
        <p:spPr>
          <a:xfrm>
            <a:off x="714628" y="3920037"/>
            <a:ext cx="6501713" cy="243133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 hospital serves population of Liverpool, AUS. </a:t>
            </a:r>
          </a:p>
          <a:p>
            <a:r>
              <a:rPr lang="en-US" dirty="0"/>
              <a:t>Random sample of ED cases (PaCO2 ≥ 45 mmHg) and stratified sample of community non-cases. </a:t>
            </a:r>
          </a:p>
          <a:p>
            <a:r>
              <a:rPr lang="en-US" dirty="0"/>
              <a:t>Assess: Med Use, BNP, Spiro, HSAT, SNIP</a:t>
            </a:r>
          </a:p>
          <a:p>
            <a:r>
              <a:rPr lang="en-US" dirty="0"/>
              <a:t>Estimate Population Attributable Fraction: cases that would be prevented if factor eliminated.</a:t>
            </a:r>
          </a:p>
          <a:p>
            <a:r>
              <a:rPr lang="en-US" b="1" dirty="0"/>
              <a:t>Fatal problems</a:t>
            </a:r>
            <a:r>
              <a:rPr lang="en-US" dirty="0"/>
              <a:t>: 10% got HSAT; causal pathways</a:t>
            </a:r>
          </a:p>
        </p:txBody>
      </p:sp>
      <p:grpSp>
        <p:nvGrpSpPr>
          <p:cNvPr id="12" name="Group 11">
            <a:extLst>
              <a:ext uri="{FF2B5EF4-FFF2-40B4-BE49-F238E27FC236}">
                <a16:creationId xmlns:a16="http://schemas.microsoft.com/office/drawing/2014/main" id="{DFEBA9A9-DDCB-820D-24ED-FED7C5DBC75F}"/>
              </a:ext>
            </a:extLst>
          </p:cNvPr>
          <p:cNvGrpSpPr/>
          <p:nvPr/>
        </p:nvGrpSpPr>
        <p:grpSpPr>
          <a:xfrm>
            <a:off x="7129850" y="3920037"/>
            <a:ext cx="5082448" cy="2235282"/>
            <a:chOff x="7500551" y="4164227"/>
            <a:chExt cx="3520645" cy="1507524"/>
          </a:xfrm>
        </p:grpSpPr>
        <p:pic>
          <p:nvPicPr>
            <p:cNvPr id="9" name="Picture 8">
              <a:extLst>
                <a:ext uri="{FF2B5EF4-FFF2-40B4-BE49-F238E27FC236}">
                  <a16:creationId xmlns:a16="http://schemas.microsoft.com/office/drawing/2014/main" id="{223B1232-0A5A-2D1F-4FAA-E3C5B0CEEDEA}"/>
                </a:ext>
              </a:extLst>
            </p:cNvPr>
            <p:cNvPicPr>
              <a:picLocks noChangeAspect="1"/>
            </p:cNvPicPr>
            <p:nvPr/>
          </p:nvPicPr>
          <p:blipFill rotWithShape="1">
            <a:blip r:embed="rId5"/>
            <a:srcRect t="11142" r="63771" b="14202"/>
            <a:stretch/>
          </p:blipFill>
          <p:spPr>
            <a:xfrm>
              <a:off x="7500551" y="4164227"/>
              <a:ext cx="2318951" cy="1507524"/>
            </a:xfrm>
            <a:prstGeom prst="rect">
              <a:avLst/>
            </a:prstGeom>
          </p:spPr>
        </p:pic>
        <p:pic>
          <p:nvPicPr>
            <p:cNvPr id="11" name="Picture 10">
              <a:extLst>
                <a:ext uri="{FF2B5EF4-FFF2-40B4-BE49-F238E27FC236}">
                  <a16:creationId xmlns:a16="http://schemas.microsoft.com/office/drawing/2014/main" id="{79E90030-C212-5BF1-BE5A-550C39E7B0FF}"/>
                </a:ext>
              </a:extLst>
            </p:cNvPr>
            <p:cNvPicPr>
              <a:picLocks noChangeAspect="1"/>
            </p:cNvPicPr>
            <p:nvPr/>
          </p:nvPicPr>
          <p:blipFill rotWithShape="1">
            <a:blip r:embed="rId5"/>
            <a:srcRect l="81145" t="11142" b="14202"/>
            <a:stretch/>
          </p:blipFill>
          <p:spPr>
            <a:xfrm>
              <a:off x="9814353" y="4164227"/>
              <a:ext cx="1206843" cy="1507524"/>
            </a:xfrm>
            <a:prstGeom prst="rect">
              <a:avLst/>
            </a:prstGeom>
          </p:spPr>
        </p:pic>
      </p:grpSp>
      <p:sp>
        <p:nvSpPr>
          <p:cNvPr id="13" name="TextBox 12">
            <a:extLst>
              <a:ext uri="{FF2B5EF4-FFF2-40B4-BE49-F238E27FC236}">
                <a16:creationId xmlns:a16="http://schemas.microsoft.com/office/drawing/2014/main" id="{47E7E975-D738-9CB1-FA96-0A26B705A6ED}"/>
              </a:ext>
            </a:extLst>
          </p:cNvPr>
          <p:cNvSpPr txBox="1"/>
          <p:nvPr/>
        </p:nvSpPr>
        <p:spPr>
          <a:xfrm>
            <a:off x="9697995" y="4564038"/>
            <a:ext cx="1495167" cy="369332"/>
          </a:xfrm>
          <a:prstGeom prst="rect">
            <a:avLst/>
          </a:prstGeom>
          <a:noFill/>
        </p:spPr>
        <p:txBody>
          <a:bodyPr wrap="square" rtlCol="0">
            <a:spAutoFit/>
          </a:bodyPr>
          <a:lstStyle/>
          <a:p>
            <a:r>
              <a:rPr lang="en-US" dirty="0"/>
              <a:t>(Spiro)</a:t>
            </a:r>
          </a:p>
        </p:txBody>
      </p:sp>
      <p:sp>
        <p:nvSpPr>
          <p:cNvPr id="14" name="TextBox 13">
            <a:extLst>
              <a:ext uri="{FF2B5EF4-FFF2-40B4-BE49-F238E27FC236}">
                <a16:creationId xmlns:a16="http://schemas.microsoft.com/office/drawing/2014/main" id="{005862CD-BAC4-6038-E044-0FF14133C459}"/>
              </a:ext>
            </a:extLst>
          </p:cNvPr>
          <p:cNvSpPr txBox="1"/>
          <p:nvPr/>
        </p:nvSpPr>
        <p:spPr>
          <a:xfrm>
            <a:off x="8974917" y="4815801"/>
            <a:ext cx="1495167" cy="369332"/>
          </a:xfrm>
          <a:prstGeom prst="rect">
            <a:avLst/>
          </a:prstGeom>
          <a:noFill/>
        </p:spPr>
        <p:txBody>
          <a:bodyPr wrap="square" rtlCol="0">
            <a:spAutoFit/>
          </a:bodyPr>
          <a:lstStyle/>
          <a:p>
            <a:r>
              <a:rPr lang="en-US" dirty="0"/>
              <a:t>(BNP)</a:t>
            </a:r>
          </a:p>
        </p:txBody>
      </p:sp>
      <p:sp>
        <p:nvSpPr>
          <p:cNvPr id="15" name="TextBox 14">
            <a:extLst>
              <a:ext uri="{FF2B5EF4-FFF2-40B4-BE49-F238E27FC236}">
                <a16:creationId xmlns:a16="http://schemas.microsoft.com/office/drawing/2014/main" id="{B4A8AE25-0411-222A-E98D-2A5E77FD6686}"/>
              </a:ext>
            </a:extLst>
          </p:cNvPr>
          <p:cNvSpPr txBox="1"/>
          <p:nvPr/>
        </p:nvSpPr>
        <p:spPr>
          <a:xfrm>
            <a:off x="9982205" y="5049131"/>
            <a:ext cx="1495167" cy="369332"/>
          </a:xfrm>
          <a:prstGeom prst="rect">
            <a:avLst/>
          </a:prstGeom>
          <a:noFill/>
        </p:spPr>
        <p:txBody>
          <a:bodyPr wrap="square" rtlCol="0">
            <a:spAutoFit/>
          </a:bodyPr>
          <a:lstStyle/>
          <a:p>
            <a:r>
              <a:rPr lang="en-US" dirty="0"/>
              <a:t>(HSAT)</a:t>
            </a:r>
          </a:p>
        </p:txBody>
      </p:sp>
      <p:sp>
        <p:nvSpPr>
          <p:cNvPr id="16" name="TextBox 15">
            <a:extLst>
              <a:ext uri="{FF2B5EF4-FFF2-40B4-BE49-F238E27FC236}">
                <a16:creationId xmlns:a16="http://schemas.microsoft.com/office/drawing/2014/main" id="{EBACE254-D27F-A3D0-DDDB-E79E0CF6DB92}"/>
              </a:ext>
            </a:extLst>
          </p:cNvPr>
          <p:cNvSpPr txBox="1"/>
          <p:nvPr/>
        </p:nvSpPr>
        <p:spPr>
          <a:xfrm>
            <a:off x="9102157" y="5318008"/>
            <a:ext cx="1495167" cy="369332"/>
          </a:xfrm>
          <a:prstGeom prst="rect">
            <a:avLst/>
          </a:prstGeom>
          <a:noFill/>
        </p:spPr>
        <p:txBody>
          <a:bodyPr wrap="square" rtlCol="0">
            <a:spAutoFit/>
          </a:bodyPr>
          <a:lstStyle/>
          <a:p>
            <a:r>
              <a:rPr lang="en-US" dirty="0"/>
              <a:t>(SNIP)</a:t>
            </a:r>
          </a:p>
        </p:txBody>
      </p:sp>
    </p:spTree>
    <p:extLst>
      <p:ext uri="{BB962C8B-B14F-4D97-AF65-F5344CB8AC3E}">
        <p14:creationId xmlns:p14="http://schemas.microsoft.com/office/powerpoint/2010/main" val="300153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D34E-D814-3C8E-BF7C-2281DAFB870C}"/>
              </a:ext>
            </a:extLst>
          </p:cNvPr>
          <p:cNvSpPr>
            <a:spLocks noGrp="1"/>
          </p:cNvSpPr>
          <p:nvPr>
            <p:ph type="title"/>
          </p:nvPr>
        </p:nvSpPr>
        <p:spPr/>
        <p:txBody>
          <a:bodyPr/>
          <a:lstStyle/>
          <a:p>
            <a:r>
              <a:rPr lang="en-US" dirty="0"/>
              <a:t>What do we know about sleep?</a:t>
            </a:r>
          </a:p>
        </p:txBody>
      </p:sp>
      <p:pic>
        <p:nvPicPr>
          <p:cNvPr id="4" name="Picture 3">
            <a:extLst>
              <a:ext uri="{FF2B5EF4-FFF2-40B4-BE49-F238E27FC236}">
                <a16:creationId xmlns:a16="http://schemas.microsoft.com/office/drawing/2014/main" id="{A1183D38-C4BD-4F87-2EDD-1396F1454916}"/>
              </a:ext>
            </a:extLst>
          </p:cNvPr>
          <p:cNvPicPr>
            <a:picLocks noChangeAspect="1"/>
          </p:cNvPicPr>
          <p:nvPr/>
        </p:nvPicPr>
        <p:blipFill>
          <a:blip r:embed="rId2"/>
          <a:stretch>
            <a:fillRect/>
          </a:stretch>
        </p:blipFill>
        <p:spPr>
          <a:xfrm>
            <a:off x="1885281" y="1434087"/>
            <a:ext cx="4641329" cy="1994913"/>
          </a:xfrm>
          <a:prstGeom prst="rect">
            <a:avLst/>
          </a:prstGeom>
        </p:spPr>
      </p:pic>
      <p:pic>
        <p:nvPicPr>
          <p:cNvPr id="5" name="Picture 4">
            <a:extLst>
              <a:ext uri="{FF2B5EF4-FFF2-40B4-BE49-F238E27FC236}">
                <a16:creationId xmlns:a16="http://schemas.microsoft.com/office/drawing/2014/main" id="{C61E3FD6-B8EC-BC4F-BC48-366BEA31390C}"/>
              </a:ext>
            </a:extLst>
          </p:cNvPr>
          <p:cNvPicPr>
            <a:picLocks noChangeAspect="1"/>
          </p:cNvPicPr>
          <p:nvPr/>
        </p:nvPicPr>
        <p:blipFill>
          <a:blip r:embed="rId3"/>
          <a:stretch>
            <a:fillRect/>
          </a:stretch>
        </p:blipFill>
        <p:spPr>
          <a:xfrm>
            <a:off x="7937518" y="1073867"/>
            <a:ext cx="3724704" cy="5658380"/>
          </a:xfrm>
          <a:prstGeom prst="rect">
            <a:avLst/>
          </a:prstGeom>
        </p:spPr>
      </p:pic>
      <p:pic>
        <p:nvPicPr>
          <p:cNvPr id="6" name="Picture 5">
            <a:extLst>
              <a:ext uri="{FF2B5EF4-FFF2-40B4-BE49-F238E27FC236}">
                <a16:creationId xmlns:a16="http://schemas.microsoft.com/office/drawing/2014/main" id="{6FFC158F-6E64-24B6-ED4A-9F53B1065CE5}"/>
              </a:ext>
            </a:extLst>
          </p:cNvPr>
          <p:cNvPicPr>
            <a:picLocks noChangeAspect="1"/>
          </p:cNvPicPr>
          <p:nvPr/>
        </p:nvPicPr>
        <p:blipFill rotWithShape="1">
          <a:blip r:embed="rId4"/>
          <a:srcRect b="12995"/>
          <a:stretch/>
        </p:blipFill>
        <p:spPr>
          <a:xfrm>
            <a:off x="803193" y="3558179"/>
            <a:ext cx="6805506" cy="3151542"/>
          </a:xfrm>
          <a:prstGeom prst="rect">
            <a:avLst/>
          </a:prstGeom>
        </p:spPr>
      </p:pic>
    </p:spTree>
    <p:extLst>
      <p:ext uri="{BB962C8B-B14F-4D97-AF65-F5344CB8AC3E}">
        <p14:creationId xmlns:p14="http://schemas.microsoft.com/office/powerpoint/2010/main" val="139805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F503-52B5-89EE-6E14-9162A75BBF1D}"/>
              </a:ext>
            </a:extLst>
          </p:cNvPr>
          <p:cNvSpPr>
            <a:spLocks noGrp="1"/>
          </p:cNvSpPr>
          <p:nvPr>
            <p:ph type="title"/>
          </p:nvPr>
        </p:nvSpPr>
        <p:spPr/>
        <p:txBody>
          <a:bodyPr>
            <a:normAutofit/>
          </a:bodyPr>
          <a:lstStyle/>
          <a:p>
            <a:r>
              <a:rPr lang="en-US" dirty="0"/>
              <a:t>Analogy to decompensated cirrhosis: is hypercapnia </a:t>
            </a:r>
            <a:r>
              <a:rPr lang="en-US" b="1" dirty="0"/>
              <a:t>decompensated ventilation</a:t>
            </a:r>
            <a:r>
              <a:rPr lang="en-US" dirty="0"/>
              <a:t>?</a:t>
            </a:r>
          </a:p>
        </p:txBody>
      </p:sp>
      <p:sp>
        <p:nvSpPr>
          <p:cNvPr id="3" name="Content Placeholder 2">
            <a:extLst>
              <a:ext uri="{FF2B5EF4-FFF2-40B4-BE49-F238E27FC236}">
                <a16:creationId xmlns:a16="http://schemas.microsoft.com/office/drawing/2014/main" id="{4FFC29E6-DD48-CEFB-2C64-5155A4A8C229}"/>
              </a:ext>
            </a:extLst>
          </p:cNvPr>
          <p:cNvSpPr>
            <a:spLocks noGrp="1"/>
          </p:cNvSpPr>
          <p:nvPr>
            <p:ph idx="1"/>
          </p:nvPr>
        </p:nvSpPr>
        <p:spPr/>
        <p:txBody>
          <a:bodyPr/>
          <a:lstStyle/>
          <a:p>
            <a:pPr marL="0" indent="0">
              <a:buNone/>
            </a:pPr>
            <a:r>
              <a:rPr lang="en-US" sz="2000" dirty="0"/>
              <a:t>(more properly, acute/chronic liver failure- as cirrhosis is the pathology, not the syndrome)</a:t>
            </a:r>
            <a:r>
              <a:rPr lang="en-US" dirty="0"/>
              <a:t> </a:t>
            </a:r>
          </a:p>
          <a:p>
            <a:r>
              <a:rPr lang="en-US" dirty="0"/>
              <a:t>Consider: Liver failure requires shared management regardless of disease cause. </a:t>
            </a:r>
          </a:p>
        </p:txBody>
      </p:sp>
      <p:pic>
        <p:nvPicPr>
          <p:cNvPr id="5" name="Picture 4">
            <a:extLst>
              <a:ext uri="{FF2B5EF4-FFF2-40B4-BE49-F238E27FC236}">
                <a16:creationId xmlns:a16="http://schemas.microsoft.com/office/drawing/2014/main" id="{3CA89054-8FDD-22DE-9A8F-E02D43044D59}"/>
              </a:ext>
            </a:extLst>
          </p:cNvPr>
          <p:cNvPicPr>
            <a:picLocks noChangeAspect="1"/>
          </p:cNvPicPr>
          <p:nvPr/>
        </p:nvPicPr>
        <p:blipFill rotWithShape="1">
          <a:blip r:embed="rId3"/>
          <a:srcRect b="30592"/>
          <a:stretch/>
        </p:blipFill>
        <p:spPr>
          <a:xfrm>
            <a:off x="449678" y="3237527"/>
            <a:ext cx="5357997" cy="1228163"/>
          </a:xfrm>
          <a:prstGeom prst="rect">
            <a:avLst/>
          </a:prstGeom>
        </p:spPr>
      </p:pic>
      <p:sp>
        <p:nvSpPr>
          <p:cNvPr id="6" name="Content Placeholder 2">
            <a:extLst>
              <a:ext uri="{FF2B5EF4-FFF2-40B4-BE49-F238E27FC236}">
                <a16:creationId xmlns:a16="http://schemas.microsoft.com/office/drawing/2014/main" id="{CA666A8D-83BD-0DC8-011A-2ED5A493F7E3}"/>
              </a:ext>
            </a:extLst>
          </p:cNvPr>
          <p:cNvSpPr txBox="1">
            <a:spLocks/>
          </p:cNvSpPr>
          <p:nvPr/>
        </p:nvSpPr>
        <p:spPr>
          <a:xfrm>
            <a:off x="375089" y="4213654"/>
            <a:ext cx="5671483" cy="27531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p>
          <a:p>
            <a:pPr marL="0" indent="0">
              <a:buFont typeface="Arial" panose="020B0604020202020204" pitchFamily="34" charset="0"/>
              <a:buNone/>
            </a:pPr>
            <a:r>
              <a:rPr lang="en-US" dirty="0"/>
              <a:t>Population-standardized prevalence PaCO</a:t>
            </a:r>
            <a:r>
              <a:rPr lang="en-US" baseline="-25000" dirty="0"/>
              <a:t>2</a:t>
            </a:r>
            <a:r>
              <a:rPr lang="en-US" dirty="0"/>
              <a:t> &gt; 45 mmHg after excluding iatrogenic causes: </a:t>
            </a:r>
          </a:p>
          <a:p>
            <a:pPr marL="0" indent="0">
              <a:buFont typeface="Arial" panose="020B0604020202020204" pitchFamily="34" charset="0"/>
              <a:buNone/>
            </a:pPr>
            <a:r>
              <a:rPr lang="en-US" b="1" dirty="0"/>
              <a:t>150* per 100,000 person/year</a:t>
            </a:r>
          </a:p>
          <a:p>
            <a:r>
              <a:rPr lang="en-US" i="1" dirty="0"/>
              <a:t>*Only inpatients, only those with blood gasses checked</a:t>
            </a:r>
            <a:endParaRPr lang="en-US" dirty="0"/>
          </a:p>
          <a:p>
            <a:pPr marL="0" indent="0">
              <a:buFont typeface="Arial" panose="020B0604020202020204" pitchFamily="34" charset="0"/>
              <a:buNone/>
            </a:pPr>
            <a:r>
              <a:rPr lang="en-US" dirty="0"/>
              <a:t>Comparison to decompensated cirrhosis: </a:t>
            </a:r>
            <a:r>
              <a:rPr lang="en-US" b="1" i="0" dirty="0">
                <a:solidFill>
                  <a:srgbClr val="212121"/>
                </a:solidFill>
                <a:effectLst/>
              </a:rPr>
              <a:t>94.9 per 100,000 person</a:t>
            </a:r>
            <a:r>
              <a:rPr lang="en-US" b="0" i="0" dirty="0">
                <a:solidFill>
                  <a:srgbClr val="212121"/>
                </a:solidFill>
                <a:effectLst/>
              </a:rPr>
              <a:t>-</a:t>
            </a:r>
            <a:r>
              <a:rPr lang="en-US" b="1" i="0" dirty="0">
                <a:solidFill>
                  <a:srgbClr val="212121"/>
                </a:solidFill>
                <a:effectLst/>
              </a:rPr>
              <a:t>year </a:t>
            </a:r>
            <a:r>
              <a:rPr lang="en-US" b="0" i="0" dirty="0">
                <a:solidFill>
                  <a:srgbClr val="212121"/>
                </a:solidFill>
                <a:effectLst/>
              </a:rPr>
              <a:t>(2017)</a:t>
            </a:r>
            <a:endParaRPr lang="en-US" dirty="0"/>
          </a:p>
        </p:txBody>
      </p:sp>
      <p:pic>
        <p:nvPicPr>
          <p:cNvPr id="7" name="Picture 6">
            <a:extLst>
              <a:ext uri="{FF2B5EF4-FFF2-40B4-BE49-F238E27FC236}">
                <a16:creationId xmlns:a16="http://schemas.microsoft.com/office/drawing/2014/main" id="{13E308EF-DF0B-3570-CB9D-F87FB3CDA920}"/>
              </a:ext>
            </a:extLst>
          </p:cNvPr>
          <p:cNvPicPr>
            <a:picLocks noChangeAspect="1"/>
          </p:cNvPicPr>
          <p:nvPr/>
        </p:nvPicPr>
        <p:blipFill rotWithShape="1">
          <a:blip r:embed="rId4"/>
          <a:srcRect b="18715"/>
          <a:stretch/>
        </p:blipFill>
        <p:spPr>
          <a:xfrm>
            <a:off x="6435094" y="2947211"/>
            <a:ext cx="4929358" cy="1481411"/>
          </a:xfrm>
          <a:prstGeom prst="rect">
            <a:avLst/>
          </a:prstGeom>
        </p:spPr>
      </p:pic>
      <p:sp>
        <p:nvSpPr>
          <p:cNvPr id="8" name="Content Placeholder 2">
            <a:extLst>
              <a:ext uri="{FF2B5EF4-FFF2-40B4-BE49-F238E27FC236}">
                <a16:creationId xmlns:a16="http://schemas.microsoft.com/office/drawing/2014/main" id="{CEB8831C-5537-3D9B-EC24-4F3660E0410E}"/>
              </a:ext>
            </a:extLst>
          </p:cNvPr>
          <p:cNvSpPr txBox="1">
            <a:spLocks/>
          </p:cNvSpPr>
          <p:nvPr/>
        </p:nvSpPr>
        <p:spPr>
          <a:xfrm>
            <a:off x="6435094" y="4476524"/>
            <a:ext cx="5756906" cy="2555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Inpatient ICD code for Hypercapnic Respiratory Failure</a:t>
            </a:r>
          </a:p>
          <a:p>
            <a:r>
              <a:rPr lang="en-US" sz="2200" b="1" dirty="0"/>
              <a:t>23% 30-day</a:t>
            </a:r>
            <a:r>
              <a:rPr lang="en-US" sz="2200" dirty="0"/>
              <a:t> readmission rate (2 in 3 with recurrence of hypercapnia)</a:t>
            </a:r>
          </a:p>
          <a:p>
            <a:r>
              <a:rPr lang="en-US" sz="2200" dirty="0"/>
              <a:t>Comparison to decompensated cirrhosis </a:t>
            </a:r>
            <a:r>
              <a:rPr lang="en-US" sz="2200" b="1" dirty="0"/>
              <a:t>12.9% in 30d</a:t>
            </a:r>
            <a:r>
              <a:rPr lang="en-US" sz="2200" dirty="0"/>
              <a:t>, 21.2% in 90d in 2012</a:t>
            </a:r>
          </a:p>
        </p:txBody>
      </p:sp>
      <p:pic>
        <p:nvPicPr>
          <p:cNvPr id="11" name="Picture 10">
            <a:extLst>
              <a:ext uri="{FF2B5EF4-FFF2-40B4-BE49-F238E27FC236}">
                <a16:creationId xmlns:a16="http://schemas.microsoft.com/office/drawing/2014/main" id="{8E5C2256-7A87-2810-40FE-9E03D82B1BEB}"/>
              </a:ext>
            </a:extLst>
          </p:cNvPr>
          <p:cNvPicPr>
            <a:picLocks noChangeAspect="1"/>
          </p:cNvPicPr>
          <p:nvPr/>
        </p:nvPicPr>
        <p:blipFill>
          <a:blip r:embed="rId5"/>
          <a:stretch>
            <a:fillRect/>
          </a:stretch>
        </p:blipFill>
        <p:spPr>
          <a:xfrm>
            <a:off x="9037169" y="2981599"/>
            <a:ext cx="2858263" cy="478354"/>
          </a:xfrm>
          <a:prstGeom prst="rect">
            <a:avLst/>
          </a:prstGeom>
        </p:spPr>
      </p:pic>
    </p:spTree>
    <p:extLst>
      <p:ext uri="{BB962C8B-B14F-4D97-AF65-F5344CB8AC3E}">
        <p14:creationId xmlns:p14="http://schemas.microsoft.com/office/powerpoint/2010/main" val="228038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FCAD-598D-22DC-E6EE-C741470D1D37}"/>
              </a:ext>
            </a:extLst>
          </p:cNvPr>
          <p:cNvSpPr>
            <a:spLocks noGrp="1"/>
          </p:cNvSpPr>
          <p:nvPr>
            <p:ph type="title"/>
          </p:nvPr>
        </p:nvSpPr>
        <p:spPr/>
        <p:txBody>
          <a:bodyPr/>
          <a:lstStyle/>
          <a:p>
            <a:r>
              <a:rPr lang="en-US" dirty="0"/>
              <a:t>Beware of extrapolation: who counts is tricky</a:t>
            </a:r>
          </a:p>
        </p:txBody>
      </p:sp>
      <p:sp>
        <p:nvSpPr>
          <p:cNvPr id="3" name="Content Placeholder 2">
            <a:extLst>
              <a:ext uri="{FF2B5EF4-FFF2-40B4-BE49-F238E27FC236}">
                <a16:creationId xmlns:a16="http://schemas.microsoft.com/office/drawing/2014/main" id="{B75F7AF8-A9E3-5D8A-EAD7-00D23F8CD746}"/>
              </a:ext>
            </a:extLst>
          </p:cNvPr>
          <p:cNvSpPr>
            <a:spLocks noGrp="1"/>
          </p:cNvSpPr>
          <p:nvPr>
            <p:ph idx="1"/>
          </p:nvPr>
        </p:nvSpPr>
        <p:spPr/>
        <p:txBody>
          <a:bodyPr/>
          <a:lstStyle/>
          <a:p>
            <a:pPr marL="0" indent="0">
              <a:buNone/>
            </a:pPr>
            <a:r>
              <a:rPr lang="en-US" dirty="0"/>
              <a:t>Data Source for several studies:</a:t>
            </a:r>
          </a:p>
          <a:p>
            <a:r>
              <a:rPr lang="en-US" dirty="0"/>
              <a:t>Encounters: Jan 1 to Dec 31, 2022</a:t>
            </a:r>
          </a:p>
          <a:p>
            <a:r>
              <a:rPr lang="en-US" dirty="0" err="1"/>
              <a:t>TriNetX</a:t>
            </a:r>
            <a:r>
              <a:rPr lang="en-US" dirty="0"/>
              <a:t> research network: EHR data from 76 medical centers, roughly 115 million patients</a:t>
            </a:r>
          </a:p>
          <a:p>
            <a:r>
              <a:rPr lang="en-US" dirty="0"/>
              <a:t>Enriched data set mirroring the spectrum of patients a good provider should consider that hypercapnia might be present</a:t>
            </a:r>
          </a:p>
          <a:p>
            <a:pPr lvl="1"/>
            <a:r>
              <a:rPr lang="en-US" dirty="0"/>
              <a:t>One of: Predisposing condition (incl. BMI &gt; 40), any resp failure, received ventilatory support, received ABG or VBG (regardless of result)</a:t>
            </a:r>
          </a:p>
          <a:p>
            <a:r>
              <a:rPr lang="en-US" dirty="0"/>
              <a:t>Data quality check: each encounter must have 1 of each data type</a:t>
            </a:r>
          </a:p>
        </p:txBody>
      </p:sp>
      <p:pic>
        <p:nvPicPr>
          <p:cNvPr id="4" name="Picture 3">
            <a:extLst>
              <a:ext uri="{FF2B5EF4-FFF2-40B4-BE49-F238E27FC236}">
                <a16:creationId xmlns:a16="http://schemas.microsoft.com/office/drawing/2014/main" id="{AE7F0E5A-84F3-E7AD-8CD2-DE6EC64A5DD6}"/>
              </a:ext>
            </a:extLst>
          </p:cNvPr>
          <p:cNvPicPr>
            <a:picLocks noChangeAspect="1"/>
          </p:cNvPicPr>
          <p:nvPr/>
        </p:nvPicPr>
        <p:blipFill>
          <a:blip r:embed="rId2"/>
          <a:stretch>
            <a:fillRect/>
          </a:stretch>
        </p:blipFill>
        <p:spPr>
          <a:xfrm>
            <a:off x="8427308" y="1690688"/>
            <a:ext cx="2803265" cy="958693"/>
          </a:xfrm>
          <a:prstGeom prst="rect">
            <a:avLst/>
          </a:prstGeom>
        </p:spPr>
      </p:pic>
    </p:spTree>
    <p:extLst>
      <p:ext uri="{BB962C8B-B14F-4D97-AF65-F5344CB8AC3E}">
        <p14:creationId xmlns:p14="http://schemas.microsoft.com/office/powerpoint/2010/main" val="3149344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12650</TotalTime>
  <Words>3192</Words>
  <Application>Microsoft Macintosh PowerPoint</Application>
  <PresentationFormat>Widescreen</PresentationFormat>
  <Paragraphs>321</Paragraphs>
  <Slides>35</Slides>
  <Notes>18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Calibri</vt:lpstr>
      <vt:lpstr>Helvetica</vt:lpstr>
      <vt:lpstr>Helvetica Neue</vt:lpstr>
      <vt:lpstr>Times</vt:lpstr>
      <vt:lpstr>Office Theme</vt:lpstr>
      <vt:lpstr>Who has hypercapnia and how much should we care?</vt:lpstr>
      <vt:lpstr>What makes a problem worth researching?</vt:lpstr>
      <vt:lpstr>How should we study these patients? </vt:lpstr>
      <vt:lpstr>Shared Management</vt:lpstr>
      <vt:lpstr>Would GLP-1RA work in patients with obesity and hypercapnia regardless of cause?</vt:lpstr>
      <vt:lpstr>What are the most important (population) causes of Hypercapnia? </vt:lpstr>
      <vt:lpstr>What do we know about sleep?</vt:lpstr>
      <vt:lpstr>Analogy to decompensated cirrhosis: is hypercapnia decompensated ventilation?</vt:lpstr>
      <vt:lpstr>Beware of extrapolation: who counts is tricky</vt:lpstr>
      <vt:lpstr>Beware of extrapolation: who counts is tricky</vt:lpstr>
      <vt:lpstr>Beware of extrapolation: who counts is tricky</vt:lpstr>
      <vt:lpstr>Beware of extrapolation: who counts is tricky</vt:lpstr>
      <vt:lpstr>Epidemiologic Theory </vt:lpstr>
      <vt:lpstr>How often is respiratory depression reported in clinical trials? </vt:lpstr>
      <vt:lpstr>How can we improve identification?  Make better use of the data elements we have</vt:lpstr>
      <vt:lpstr>How can we improve identification?  Make better use of the data elements we have</vt:lpstr>
      <vt:lpstr>PowerPoint Presentation</vt:lpstr>
      <vt:lpstr>PowerPoint Presentation</vt:lpstr>
      <vt:lpstr>PowerPoint Presentation</vt:lpstr>
      <vt:lpstr>A list of important answered questions in Hypercapnic Respiratory Failure</vt:lpstr>
      <vt:lpstr>K23: Bioinformatics Tools to Quantify the Disease Burden Associated with Hypercapnia</vt:lpstr>
      <vt:lpstr>K23: Bioinformatics Tools to Quantify the Disease Burden Associated with Hypercapnia</vt:lpstr>
      <vt:lpstr>Aim 1: Characterize Current Diagnosis and Workup of Hypercapnic Respiratory Failure</vt:lpstr>
      <vt:lpstr>Aim 1: Characterize Current Diagnosis and Workup of Hypercapnic Respiratory Failure</vt:lpstr>
      <vt:lpstr>Aim 2: Augment and Locally Validate Hypercapnia Diagnostic Modeling</vt:lpstr>
      <vt:lpstr>Diagnostic Risk Modeling</vt:lpstr>
      <vt:lpstr>Diagnostic Risk Modeling</vt:lpstr>
      <vt:lpstr>Partial Verification: you can only train on data with outcomes available. </vt:lpstr>
      <vt:lpstr>Aim 2: Augment </vt:lpstr>
      <vt:lpstr>Aim 2: Augment Model</vt:lpstr>
      <vt:lpstr>Aim 2: Validate Model </vt:lpstr>
      <vt:lpstr>Is TcCO2 usable for hypercapnia ascertainment?</vt:lpstr>
      <vt:lpstr>Aim 2: Validate Model </vt:lpstr>
      <vt:lpstr>Outcomes of this work: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Locke</dc:creator>
  <cp:lastModifiedBy>Brian Locke</cp:lastModifiedBy>
  <cp:revision>13</cp:revision>
  <dcterms:created xsi:type="dcterms:W3CDTF">2024-05-27T02:16:24Z</dcterms:created>
  <dcterms:modified xsi:type="dcterms:W3CDTF">2024-06-05T22:33:37Z</dcterms:modified>
</cp:coreProperties>
</file>